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78" r:id="rId4"/>
    <p:sldId id="279" r:id="rId5"/>
    <p:sldId id="280" r:id="rId6"/>
    <p:sldId id="292" r:id="rId7"/>
    <p:sldId id="276" r:id="rId8"/>
    <p:sldId id="262" r:id="rId9"/>
    <p:sldId id="263" r:id="rId10"/>
    <p:sldId id="264" r:id="rId11"/>
    <p:sldId id="303" r:id="rId12"/>
    <p:sldId id="265" r:id="rId13"/>
    <p:sldId id="266" r:id="rId14"/>
    <p:sldId id="267" r:id="rId15"/>
    <p:sldId id="268" r:id="rId16"/>
    <p:sldId id="269" r:id="rId17"/>
    <p:sldId id="299" r:id="rId18"/>
    <p:sldId id="300" r:id="rId19"/>
    <p:sldId id="270" r:id="rId20"/>
    <p:sldId id="271" r:id="rId21"/>
    <p:sldId id="272" r:id="rId22"/>
    <p:sldId id="273" r:id="rId23"/>
    <p:sldId id="281" r:id="rId24"/>
    <p:sldId id="302" r:id="rId25"/>
    <p:sldId id="274" r:id="rId26"/>
    <p:sldId id="282" r:id="rId27"/>
    <p:sldId id="283" r:id="rId28"/>
    <p:sldId id="284" r:id="rId29"/>
    <p:sldId id="285" r:id="rId30"/>
    <p:sldId id="301" r:id="rId31"/>
    <p:sldId id="288" r:id="rId32"/>
    <p:sldId id="289" r:id="rId33"/>
    <p:sldId id="290" r:id="rId34"/>
    <p:sldId id="291" r:id="rId35"/>
    <p:sldId id="294" r:id="rId36"/>
    <p:sldId id="296" r:id="rId37"/>
    <p:sldId id="297" r:id="rId38"/>
    <p:sldId id="298" r:id="rId39"/>
    <p:sldId id="295" r:id="rId40"/>
    <p:sldId id="29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8" d="100"/>
          <a:sy n="98" d="100"/>
        </p:scale>
        <p:origin x="110"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4C69B-3990-4992-AB89-E4C2E39AD3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AB3B94CF-B1D5-4A9B-BDE1-78D77D0C47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49B10F8E-7846-4370-8DA6-DD7FB2F67718}"/>
              </a:ext>
            </a:extLst>
          </p:cNvPr>
          <p:cNvSpPr>
            <a:spLocks noGrp="1"/>
          </p:cNvSpPr>
          <p:nvPr>
            <p:ph type="dt" sz="half" idx="10"/>
          </p:nvPr>
        </p:nvSpPr>
        <p:spPr/>
        <p:txBody>
          <a:bodyPr/>
          <a:lstStyle/>
          <a:p>
            <a:fld id="{0B30779C-D77B-413D-8193-2F8C6D234CB5}" type="datetimeFigureOut">
              <a:rPr lang="en-AU" smtClean="0"/>
              <a:t>20/05/2023</a:t>
            </a:fld>
            <a:endParaRPr lang="en-AU"/>
          </a:p>
        </p:txBody>
      </p:sp>
      <p:sp>
        <p:nvSpPr>
          <p:cNvPr id="5" name="Footer Placeholder 4">
            <a:extLst>
              <a:ext uri="{FF2B5EF4-FFF2-40B4-BE49-F238E27FC236}">
                <a16:creationId xmlns:a16="http://schemas.microsoft.com/office/drawing/2014/main" id="{3DCDE056-47C1-44F0-929C-9B6A2FFAA38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FD303CF-ED54-465D-80DB-0ED3DAC44603}"/>
              </a:ext>
            </a:extLst>
          </p:cNvPr>
          <p:cNvSpPr>
            <a:spLocks noGrp="1"/>
          </p:cNvSpPr>
          <p:nvPr>
            <p:ph type="sldNum" sz="quarter" idx="12"/>
          </p:nvPr>
        </p:nvSpPr>
        <p:spPr/>
        <p:txBody>
          <a:bodyPr/>
          <a:lstStyle/>
          <a:p>
            <a:fld id="{5DADA138-68AB-4717-B840-184F5F2A6192}" type="slidenum">
              <a:rPr lang="en-AU" smtClean="0"/>
              <a:t>‹#›</a:t>
            </a:fld>
            <a:endParaRPr lang="en-AU"/>
          </a:p>
        </p:txBody>
      </p:sp>
    </p:spTree>
    <p:extLst>
      <p:ext uri="{BB962C8B-B14F-4D97-AF65-F5344CB8AC3E}">
        <p14:creationId xmlns:p14="http://schemas.microsoft.com/office/powerpoint/2010/main" val="797679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84B35-599E-41AE-850F-CAC5F286DA5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E156DA7-4D1C-4D1B-BE35-9F7A4F1B14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7C47741-4C07-4A72-9523-098F7B7AA570}"/>
              </a:ext>
            </a:extLst>
          </p:cNvPr>
          <p:cNvSpPr>
            <a:spLocks noGrp="1"/>
          </p:cNvSpPr>
          <p:nvPr>
            <p:ph type="dt" sz="half" idx="10"/>
          </p:nvPr>
        </p:nvSpPr>
        <p:spPr/>
        <p:txBody>
          <a:bodyPr/>
          <a:lstStyle/>
          <a:p>
            <a:fld id="{0B30779C-D77B-413D-8193-2F8C6D234CB5}" type="datetimeFigureOut">
              <a:rPr lang="en-AU" smtClean="0"/>
              <a:t>20/05/2023</a:t>
            </a:fld>
            <a:endParaRPr lang="en-AU"/>
          </a:p>
        </p:txBody>
      </p:sp>
      <p:sp>
        <p:nvSpPr>
          <p:cNvPr id="5" name="Footer Placeholder 4">
            <a:extLst>
              <a:ext uri="{FF2B5EF4-FFF2-40B4-BE49-F238E27FC236}">
                <a16:creationId xmlns:a16="http://schemas.microsoft.com/office/drawing/2014/main" id="{909B4119-1561-41D9-8A89-74C4A6AF96F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3A1A368-D700-4E1E-859B-17BE93C7BB9D}"/>
              </a:ext>
            </a:extLst>
          </p:cNvPr>
          <p:cNvSpPr>
            <a:spLocks noGrp="1"/>
          </p:cNvSpPr>
          <p:nvPr>
            <p:ph type="sldNum" sz="quarter" idx="12"/>
          </p:nvPr>
        </p:nvSpPr>
        <p:spPr/>
        <p:txBody>
          <a:bodyPr/>
          <a:lstStyle/>
          <a:p>
            <a:fld id="{5DADA138-68AB-4717-B840-184F5F2A6192}" type="slidenum">
              <a:rPr lang="en-AU" smtClean="0"/>
              <a:t>‹#›</a:t>
            </a:fld>
            <a:endParaRPr lang="en-AU"/>
          </a:p>
        </p:txBody>
      </p:sp>
    </p:spTree>
    <p:extLst>
      <p:ext uri="{BB962C8B-B14F-4D97-AF65-F5344CB8AC3E}">
        <p14:creationId xmlns:p14="http://schemas.microsoft.com/office/powerpoint/2010/main" val="249980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460F54-2D1B-43C7-9BE1-B66F77FE5B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88D5417-3508-4FA2-BB32-AABEE3EDCD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1CE671F-C5C6-48E4-B317-6CA240674187}"/>
              </a:ext>
            </a:extLst>
          </p:cNvPr>
          <p:cNvSpPr>
            <a:spLocks noGrp="1"/>
          </p:cNvSpPr>
          <p:nvPr>
            <p:ph type="dt" sz="half" idx="10"/>
          </p:nvPr>
        </p:nvSpPr>
        <p:spPr/>
        <p:txBody>
          <a:bodyPr/>
          <a:lstStyle/>
          <a:p>
            <a:fld id="{0B30779C-D77B-413D-8193-2F8C6D234CB5}" type="datetimeFigureOut">
              <a:rPr lang="en-AU" smtClean="0"/>
              <a:t>20/05/2023</a:t>
            </a:fld>
            <a:endParaRPr lang="en-AU"/>
          </a:p>
        </p:txBody>
      </p:sp>
      <p:sp>
        <p:nvSpPr>
          <p:cNvPr id="5" name="Footer Placeholder 4">
            <a:extLst>
              <a:ext uri="{FF2B5EF4-FFF2-40B4-BE49-F238E27FC236}">
                <a16:creationId xmlns:a16="http://schemas.microsoft.com/office/drawing/2014/main" id="{9B93E314-6B7D-451F-A16D-7238468B476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0F2BF57-2694-4CDC-B4C2-7C347645FB95}"/>
              </a:ext>
            </a:extLst>
          </p:cNvPr>
          <p:cNvSpPr>
            <a:spLocks noGrp="1"/>
          </p:cNvSpPr>
          <p:nvPr>
            <p:ph type="sldNum" sz="quarter" idx="12"/>
          </p:nvPr>
        </p:nvSpPr>
        <p:spPr/>
        <p:txBody>
          <a:bodyPr/>
          <a:lstStyle/>
          <a:p>
            <a:fld id="{5DADA138-68AB-4717-B840-184F5F2A6192}" type="slidenum">
              <a:rPr lang="en-AU" smtClean="0"/>
              <a:t>‹#›</a:t>
            </a:fld>
            <a:endParaRPr lang="en-AU"/>
          </a:p>
        </p:txBody>
      </p:sp>
    </p:spTree>
    <p:extLst>
      <p:ext uri="{BB962C8B-B14F-4D97-AF65-F5344CB8AC3E}">
        <p14:creationId xmlns:p14="http://schemas.microsoft.com/office/powerpoint/2010/main" val="1926904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CC68-9692-4446-AB1F-A585F0F95EE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B8D6D4D-931B-48DF-B7A3-0F8FC2768E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A84D0F2-A8E5-4B2D-9C04-432282A2B30B}"/>
              </a:ext>
            </a:extLst>
          </p:cNvPr>
          <p:cNvSpPr>
            <a:spLocks noGrp="1"/>
          </p:cNvSpPr>
          <p:nvPr>
            <p:ph type="dt" sz="half" idx="10"/>
          </p:nvPr>
        </p:nvSpPr>
        <p:spPr/>
        <p:txBody>
          <a:bodyPr/>
          <a:lstStyle/>
          <a:p>
            <a:fld id="{0B30779C-D77B-413D-8193-2F8C6D234CB5}" type="datetimeFigureOut">
              <a:rPr lang="en-AU" smtClean="0"/>
              <a:t>20/05/2023</a:t>
            </a:fld>
            <a:endParaRPr lang="en-AU"/>
          </a:p>
        </p:txBody>
      </p:sp>
      <p:sp>
        <p:nvSpPr>
          <p:cNvPr id="5" name="Footer Placeholder 4">
            <a:extLst>
              <a:ext uri="{FF2B5EF4-FFF2-40B4-BE49-F238E27FC236}">
                <a16:creationId xmlns:a16="http://schemas.microsoft.com/office/drawing/2014/main" id="{583AEE6D-CF2F-4593-B07E-6005AE9F128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D24CC67-9F9F-43DA-B807-4DBB840672AF}"/>
              </a:ext>
            </a:extLst>
          </p:cNvPr>
          <p:cNvSpPr>
            <a:spLocks noGrp="1"/>
          </p:cNvSpPr>
          <p:nvPr>
            <p:ph type="sldNum" sz="quarter" idx="12"/>
          </p:nvPr>
        </p:nvSpPr>
        <p:spPr/>
        <p:txBody>
          <a:bodyPr/>
          <a:lstStyle/>
          <a:p>
            <a:fld id="{5DADA138-68AB-4717-B840-184F5F2A6192}" type="slidenum">
              <a:rPr lang="en-AU" smtClean="0"/>
              <a:t>‹#›</a:t>
            </a:fld>
            <a:endParaRPr lang="en-AU"/>
          </a:p>
        </p:txBody>
      </p:sp>
    </p:spTree>
    <p:extLst>
      <p:ext uri="{BB962C8B-B14F-4D97-AF65-F5344CB8AC3E}">
        <p14:creationId xmlns:p14="http://schemas.microsoft.com/office/powerpoint/2010/main" val="2534366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A6A47-15F7-46F6-B09C-AE842AD7EE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28732D6-9867-47B9-915D-DCE8C4403F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F5CC77-D5CD-4923-88AC-D2A7BB526FD0}"/>
              </a:ext>
            </a:extLst>
          </p:cNvPr>
          <p:cNvSpPr>
            <a:spLocks noGrp="1"/>
          </p:cNvSpPr>
          <p:nvPr>
            <p:ph type="dt" sz="half" idx="10"/>
          </p:nvPr>
        </p:nvSpPr>
        <p:spPr/>
        <p:txBody>
          <a:bodyPr/>
          <a:lstStyle/>
          <a:p>
            <a:fld id="{0B30779C-D77B-413D-8193-2F8C6D234CB5}" type="datetimeFigureOut">
              <a:rPr lang="en-AU" smtClean="0"/>
              <a:t>20/05/2023</a:t>
            </a:fld>
            <a:endParaRPr lang="en-AU"/>
          </a:p>
        </p:txBody>
      </p:sp>
      <p:sp>
        <p:nvSpPr>
          <p:cNvPr id="5" name="Footer Placeholder 4">
            <a:extLst>
              <a:ext uri="{FF2B5EF4-FFF2-40B4-BE49-F238E27FC236}">
                <a16:creationId xmlns:a16="http://schemas.microsoft.com/office/drawing/2014/main" id="{8C1F1B1A-58D7-4173-A1AB-4948F3BBD7F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B553AF2-BF44-42B9-8139-12E78657B4E9}"/>
              </a:ext>
            </a:extLst>
          </p:cNvPr>
          <p:cNvSpPr>
            <a:spLocks noGrp="1"/>
          </p:cNvSpPr>
          <p:nvPr>
            <p:ph type="sldNum" sz="quarter" idx="12"/>
          </p:nvPr>
        </p:nvSpPr>
        <p:spPr/>
        <p:txBody>
          <a:bodyPr/>
          <a:lstStyle/>
          <a:p>
            <a:fld id="{5DADA138-68AB-4717-B840-184F5F2A6192}" type="slidenum">
              <a:rPr lang="en-AU" smtClean="0"/>
              <a:t>‹#›</a:t>
            </a:fld>
            <a:endParaRPr lang="en-AU"/>
          </a:p>
        </p:txBody>
      </p:sp>
    </p:spTree>
    <p:extLst>
      <p:ext uri="{BB962C8B-B14F-4D97-AF65-F5344CB8AC3E}">
        <p14:creationId xmlns:p14="http://schemas.microsoft.com/office/powerpoint/2010/main" val="2410646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B261-6D29-48F1-B5A7-4FA113298B5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15E982B-FA46-4F29-AC80-D34D44929D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BECC3DCF-F3EA-4E96-AC5E-D50C6C3677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B470BD54-B3B9-4A76-90DC-0DB607240233}"/>
              </a:ext>
            </a:extLst>
          </p:cNvPr>
          <p:cNvSpPr>
            <a:spLocks noGrp="1"/>
          </p:cNvSpPr>
          <p:nvPr>
            <p:ph type="dt" sz="half" idx="10"/>
          </p:nvPr>
        </p:nvSpPr>
        <p:spPr/>
        <p:txBody>
          <a:bodyPr/>
          <a:lstStyle/>
          <a:p>
            <a:fld id="{0B30779C-D77B-413D-8193-2F8C6D234CB5}" type="datetimeFigureOut">
              <a:rPr lang="en-AU" smtClean="0"/>
              <a:t>20/05/2023</a:t>
            </a:fld>
            <a:endParaRPr lang="en-AU"/>
          </a:p>
        </p:txBody>
      </p:sp>
      <p:sp>
        <p:nvSpPr>
          <p:cNvPr id="6" name="Footer Placeholder 5">
            <a:extLst>
              <a:ext uri="{FF2B5EF4-FFF2-40B4-BE49-F238E27FC236}">
                <a16:creationId xmlns:a16="http://schemas.microsoft.com/office/drawing/2014/main" id="{7C2894EA-F0BF-4CA6-BB84-176BC32B9AC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AEEC642-99DB-4461-9087-6946E0245DE3}"/>
              </a:ext>
            </a:extLst>
          </p:cNvPr>
          <p:cNvSpPr>
            <a:spLocks noGrp="1"/>
          </p:cNvSpPr>
          <p:nvPr>
            <p:ph type="sldNum" sz="quarter" idx="12"/>
          </p:nvPr>
        </p:nvSpPr>
        <p:spPr/>
        <p:txBody>
          <a:bodyPr/>
          <a:lstStyle/>
          <a:p>
            <a:fld id="{5DADA138-68AB-4717-B840-184F5F2A6192}" type="slidenum">
              <a:rPr lang="en-AU" smtClean="0"/>
              <a:t>‹#›</a:t>
            </a:fld>
            <a:endParaRPr lang="en-AU"/>
          </a:p>
        </p:txBody>
      </p:sp>
    </p:spTree>
    <p:extLst>
      <p:ext uri="{BB962C8B-B14F-4D97-AF65-F5344CB8AC3E}">
        <p14:creationId xmlns:p14="http://schemas.microsoft.com/office/powerpoint/2010/main" val="3878431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D49DF-69DF-45C7-BE86-6A218F16A620}"/>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115E9B0-AA84-4817-897B-A5907B6EBD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CEFEC-5E4B-42C2-910E-C060C24ABA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C3892DA8-7BE3-4D8B-B5B1-1573C2D7ED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488D36-47E2-4AF3-BE89-016A50C689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08C84FDE-55FC-4F01-94E0-33787FFB9B0A}"/>
              </a:ext>
            </a:extLst>
          </p:cNvPr>
          <p:cNvSpPr>
            <a:spLocks noGrp="1"/>
          </p:cNvSpPr>
          <p:nvPr>
            <p:ph type="dt" sz="half" idx="10"/>
          </p:nvPr>
        </p:nvSpPr>
        <p:spPr/>
        <p:txBody>
          <a:bodyPr/>
          <a:lstStyle/>
          <a:p>
            <a:fld id="{0B30779C-D77B-413D-8193-2F8C6D234CB5}" type="datetimeFigureOut">
              <a:rPr lang="en-AU" smtClean="0"/>
              <a:t>20/05/2023</a:t>
            </a:fld>
            <a:endParaRPr lang="en-AU"/>
          </a:p>
        </p:txBody>
      </p:sp>
      <p:sp>
        <p:nvSpPr>
          <p:cNvPr id="8" name="Footer Placeholder 7">
            <a:extLst>
              <a:ext uri="{FF2B5EF4-FFF2-40B4-BE49-F238E27FC236}">
                <a16:creationId xmlns:a16="http://schemas.microsoft.com/office/drawing/2014/main" id="{F1B47BB7-2B82-4CB2-BB0C-373F70B3509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F4D944E-2AB3-42F8-93DC-72788541CE24}"/>
              </a:ext>
            </a:extLst>
          </p:cNvPr>
          <p:cNvSpPr>
            <a:spLocks noGrp="1"/>
          </p:cNvSpPr>
          <p:nvPr>
            <p:ph type="sldNum" sz="quarter" idx="12"/>
          </p:nvPr>
        </p:nvSpPr>
        <p:spPr/>
        <p:txBody>
          <a:bodyPr/>
          <a:lstStyle/>
          <a:p>
            <a:fld id="{5DADA138-68AB-4717-B840-184F5F2A6192}" type="slidenum">
              <a:rPr lang="en-AU" smtClean="0"/>
              <a:t>‹#›</a:t>
            </a:fld>
            <a:endParaRPr lang="en-AU"/>
          </a:p>
        </p:txBody>
      </p:sp>
    </p:spTree>
    <p:extLst>
      <p:ext uri="{BB962C8B-B14F-4D97-AF65-F5344CB8AC3E}">
        <p14:creationId xmlns:p14="http://schemas.microsoft.com/office/powerpoint/2010/main" val="1859565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CFD69-8F81-4D3C-BE8A-3920A0FF2C3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5B15F10-DF61-4F30-9387-9EEA231B4FAE}"/>
              </a:ext>
            </a:extLst>
          </p:cNvPr>
          <p:cNvSpPr>
            <a:spLocks noGrp="1"/>
          </p:cNvSpPr>
          <p:nvPr>
            <p:ph type="dt" sz="half" idx="10"/>
          </p:nvPr>
        </p:nvSpPr>
        <p:spPr/>
        <p:txBody>
          <a:bodyPr/>
          <a:lstStyle/>
          <a:p>
            <a:fld id="{0B30779C-D77B-413D-8193-2F8C6D234CB5}" type="datetimeFigureOut">
              <a:rPr lang="en-AU" smtClean="0"/>
              <a:t>20/05/2023</a:t>
            </a:fld>
            <a:endParaRPr lang="en-AU"/>
          </a:p>
        </p:txBody>
      </p:sp>
      <p:sp>
        <p:nvSpPr>
          <p:cNvPr id="4" name="Footer Placeholder 3">
            <a:extLst>
              <a:ext uri="{FF2B5EF4-FFF2-40B4-BE49-F238E27FC236}">
                <a16:creationId xmlns:a16="http://schemas.microsoft.com/office/drawing/2014/main" id="{91A88E3D-CAC3-4BC5-ADA7-326D78A3A4BC}"/>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7817B956-C3C5-4228-9871-C4D93EB6EAEE}"/>
              </a:ext>
            </a:extLst>
          </p:cNvPr>
          <p:cNvSpPr>
            <a:spLocks noGrp="1"/>
          </p:cNvSpPr>
          <p:nvPr>
            <p:ph type="sldNum" sz="quarter" idx="12"/>
          </p:nvPr>
        </p:nvSpPr>
        <p:spPr/>
        <p:txBody>
          <a:bodyPr/>
          <a:lstStyle/>
          <a:p>
            <a:fld id="{5DADA138-68AB-4717-B840-184F5F2A6192}" type="slidenum">
              <a:rPr lang="en-AU" smtClean="0"/>
              <a:t>‹#›</a:t>
            </a:fld>
            <a:endParaRPr lang="en-AU"/>
          </a:p>
        </p:txBody>
      </p:sp>
    </p:spTree>
    <p:extLst>
      <p:ext uri="{BB962C8B-B14F-4D97-AF65-F5344CB8AC3E}">
        <p14:creationId xmlns:p14="http://schemas.microsoft.com/office/powerpoint/2010/main" val="3000327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6C9A8E-B436-4F37-85A8-E4A0C0C7E9D8}"/>
              </a:ext>
            </a:extLst>
          </p:cNvPr>
          <p:cNvSpPr>
            <a:spLocks noGrp="1"/>
          </p:cNvSpPr>
          <p:nvPr>
            <p:ph type="dt" sz="half" idx="10"/>
          </p:nvPr>
        </p:nvSpPr>
        <p:spPr/>
        <p:txBody>
          <a:bodyPr/>
          <a:lstStyle/>
          <a:p>
            <a:fld id="{0B30779C-D77B-413D-8193-2F8C6D234CB5}" type="datetimeFigureOut">
              <a:rPr lang="en-AU" smtClean="0"/>
              <a:t>20/05/2023</a:t>
            </a:fld>
            <a:endParaRPr lang="en-AU"/>
          </a:p>
        </p:txBody>
      </p:sp>
      <p:sp>
        <p:nvSpPr>
          <p:cNvPr id="3" name="Footer Placeholder 2">
            <a:extLst>
              <a:ext uri="{FF2B5EF4-FFF2-40B4-BE49-F238E27FC236}">
                <a16:creationId xmlns:a16="http://schemas.microsoft.com/office/drawing/2014/main" id="{0187FF05-A4B5-4A52-8D82-808F85DCB0AC}"/>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44A9E00E-EA4E-4292-B624-959069FFCA99}"/>
              </a:ext>
            </a:extLst>
          </p:cNvPr>
          <p:cNvSpPr>
            <a:spLocks noGrp="1"/>
          </p:cNvSpPr>
          <p:nvPr>
            <p:ph type="sldNum" sz="quarter" idx="12"/>
          </p:nvPr>
        </p:nvSpPr>
        <p:spPr/>
        <p:txBody>
          <a:bodyPr/>
          <a:lstStyle/>
          <a:p>
            <a:fld id="{5DADA138-68AB-4717-B840-184F5F2A6192}" type="slidenum">
              <a:rPr lang="en-AU" smtClean="0"/>
              <a:t>‹#›</a:t>
            </a:fld>
            <a:endParaRPr lang="en-AU"/>
          </a:p>
        </p:txBody>
      </p:sp>
    </p:spTree>
    <p:extLst>
      <p:ext uri="{BB962C8B-B14F-4D97-AF65-F5344CB8AC3E}">
        <p14:creationId xmlns:p14="http://schemas.microsoft.com/office/powerpoint/2010/main" val="2597149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689B4-0F4F-40A8-A141-A13EADBBD8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0FA62DA-46C7-454A-8036-64191DDE34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631A2EE-4F97-4F1D-BB16-F5838FEA11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4C8E8-F8B0-4021-AFDE-DBF75BFCEC34}"/>
              </a:ext>
            </a:extLst>
          </p:cNvPr>
          <p:cNvSpPr>
            <a:spLocks noGrp="1"/>
          </p:cNvSpPr>
          <p:nvPr>
            <p:ph type="dt" sz="half" idx="10"/>
          </p:nvPr>
        </p:nvSpPr>
        <p:spPr/>
        <p:txBody>
          <a:bodyPr/>
          <a:lstStyle/>
          <a:p>
            <a:fld id="{0B30779C-D77B-413D-8193-2F8C6D234CB5}" type="datetimeFigureOut">
              <a:rPr lang="en-AU" smtClean="0"/>
              <a:t>20/05/2023</a:t>
            </a:fld>
            <a:endParaRPr lang="en-AU"/>
          </a:p>
        </p:txBody>
      </p:sp>
      <p:sp>
        <p:nvSpPr>
          <p:cNvPr id="6" name="Footer Placeholder 5">
            <a:extLst>
              <a:ext uri="{FF2B5EF4-FFF2-40B4-BE49-F238E27FC236}">
                <a16:creationId xmlns:a16="http://schemas.microsoft.com/office/drawing/2014/main" id="{8496235F-C4FD-49E4-9241-0A2C385CB0C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16768CB-F7D6-4E1F-8782-70E2B82CB84C}"/>
              </a:ext>
            </a:extLst>
          </p:cNvPr>
          <p:cNvSpPr>
            <a:spLocks noGrp="1"/>
          </p:cNvSpPr>
          <p:nvPr>
            <p:ph type="sldNum" sz="quarter" idx="12"/>
          </p:nvPr>
        </p:nvSpPr>
        <p:spPr/>
        <p:txBody>
          <a:bodyPr/>
          <a:lstStyle/>
          <a:p>
            <a:fld id="{5DADA138-68AB-4717-B840-184F5F2A6192}" type="slidenum">
              <a:rPr lang="en-AU" smtClean="0"/>
              <a:t>‹#›</a:t>
            </a:fld>
            <a:endParaRPr lang="en-AU"/>
          </a:p>
        </p:txBody>
      </p:sp>
    </p:spTree>
    <p:extLst>
      <p:ext uri="{BB962C8B-B14F-4D97-AF65-F5344CB8AC3E}">
        <p14:creationId xmlns:p14="http://schemas.microsoft.com/office/powerpoint/2010/main" val="2416508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87685-7288-4162-89EF-58EB8C6F3A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252BD9DA-3C05-4FC7-B95A-DE9CA6E258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95B38AB4-BB91-4F38-BB1F-D8C785DD84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94E405-9665-46E2-878E-77A226187CD3}"/>
              </a:ext>
            </a:extLst>
          </p:cNvPr>
          <p:cNvSpPr>
            <a:spLocks noGrp="1"/>
          </p:cNvSpPr>
          <p:nvPr>
            <p:ph type="dt" sz="half" idx="10"/>
          </p:nvPr>
        </p:nvSpPr>
        <p:spPr/>
        <p:txBody>
          <a:bodyPr/>
          <a:lstStyle/>
          <a:p>
            <a:fld id="{0B30779C-D77B-413D-8193-2F8C6D234CB5}" type="datetimeFigureOut">
              <a:rPr lang="en-AU" smtClean="0"/>
              <a:t>20/05/2023</a:t>
            </a:fld>
            <a:endParaRPr lang="en-AU"/>
          </a:p>
        </p:txBody>
      </p:sp>
      <p:sp>
        <p:nvSpPr>
          <p:cNvPr id="6" name="Footer Placeholder 5">
            <a:extLst>
              <a:ext uri="{FF2B5EF4-FFF2-40B4-BE49-F238E27FC236}">
                <a16:creationId xmlns:a16="http://schemas.microsoft.com/office/drawing/2014/main" id="{86158F2F-A65E-42DC-997C-F48ABFA2C14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F22AE3B-8FD0-4042-A1B5-FD3A1AD497BC}"/>
              </a:ext>
            </a:extLst>
          </p:cNvPr>
          <p:cNvSpPr>
            <a:spLocks noGrp="1"/>
          </p:cNvSpPr>
          <p:nvPr>
            <p:ph type="sldNum" sz="quarter" idx="12"/>
          </p:nvPr>
        </p:nvSpPr>
        <p:spPr/>
        <p:txBody>
          <a:bodyPr/>
          <a:lstStyle/>
          <a:p>
            <a:fld id="{5DADA138-68AB-4717-B840-184F5F2A6192}" type="slidenum">
              <a:rPr lang="en-AU" smtClean="0"/>
              <a:t>‹#›</a:t>
            </a:fld>
            <a:endParaRPr lang="en-AU"/>
          </a:p>
        </p:txBody>
      </p:sp>
    </p:spTree>
    <p:extLst>
      <p:ext uri="{BB962C8B-B14F-4D97-AF65-F5344CB8AC3E}">
        <p14:creationId xmlns:p14="http://schemas.microsoft.com/office/powerpoint/2010/main" val="1994981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0FA500-DE54-4D5D-95B0-10610E3AB2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CF99727-611A-44CB-BD97-C67757A6A0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5BF7D31-E636-4248-BE88-7F760E6033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30779C-D77B-413D-8193-2F8C6D234CB5}" type="datetimeFigureOut">
              <a:rPr lang="en-AU" smtClean="0"/>
              <a:t>20/05/2023</a:t>
            </a:fld>
            <a:endParaRPr lang="en-AU"/>
          </a:p>
        </p:txBody>
      </p:sp>
      <p:sp>
        <p:nvSpPr>
          <p:cNvPr id="5" name="Footer Placeholder 4">
            <a:extLst>
              <a:ext uri="{FF2B5EF4-FFF2-40B4-BE49-F238E27FC236}">
                <a16:creationId xmlns:a16="http://schemas.microsoft.com/office/drawing/2014/main" id="{3B1EB654-41EF-43B5-A267-761CCCB2D5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CFC0B822-A168-41FB-86CF-B541A3EA03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ADA138-68AB-4717-B840-184F5F2A6192}" type="slidenum">
              <a:rPr lang="en-AU" smtClean="0"/>
              <a:t>‹#›</a:t>
            </a:fld>
            <a:endParaRPr lang="en-AU"/>
          </a:p>
        </p:txBody>
      </p:sp>
    </p:spTree>
    <p:extLst>
      <p:ext uri="{BB962C8B-B14F-4D97-AF65-F5344CB8AC3E}">
        <p14:creationId xmlns:p14="http://schemas.microsoft.com/office/powerpoint/2010/main" val="2596118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9B5BE-359C-43C1-98A5-6B34E0BFB925}"/>
              </a:ext>
            </a:extLst>
          </p:cNvPr>
          <p:cNvSpPr>
            <a:spLocks noGrp="1"/>
          </p:cNvSpPr>
          <p:nvPr>
            <p:ph type="ctrTitle"/>
          </p:nvPr>
        </p:nvSpPr>
        <p:spPr>
          <a:xfrm>
            <a:off x="1523999" y="1122363"/>
            <a:ext cx="8960529" cy="2479676"/>
          </a:xfrm>
          <a:solidFill>
            <a:srgbClr val="00B0F0"/>
          </a:solidFill>
        </p:spPr>
        <p:txBody>
          <a:bodyPr/>
          <a:lstStyle/>
          <a:p>
            <a:r>
              <a:rPr lang="en-AU" b="1" dirty="0">
                <a:latin typeface="Arial Black" panose="020B0A04020102020204" pitchFamily="34" charset="0"/>
              </a:rPr>
              <a:t>Getting started with Arduino</a:t>
            </a:r>
          </a:p>
        </p:txBody>
      </p:sp>
      <p:sp>
        <p:nvSpPr>
          <p:cNvPr id="3" name="Subtitle 2">
            <a:extLst>
              <a:ext uri="{FF2B5EF4-FFF2-40B4-BE49-F238E27FC236}">
                <a16:creationId xmlns:a16="http://schemas.microsoft.com/office/drawing/2014/main" id="{56C8121C-C92C-41AD-890E-1370E59C0CFF}"/>
              </a:ext>
            </a:extLst>
          </p:cNvPr>
          <p:cNvSpPr>
            <a:spLocks noGrp="1"/>
          </p:cNvSpPr>
          <p:nvPr>
            <p:ph type="subTitle" idx="1"/>
          </p:nvPr>
        </p:nvSpPr>
        <p:spPr/>
        <p:txBody>
          <a:bodyPr>
            <a:normAutofit lnSpcReduction="10000"/>
          </a:bodyPr>
          <a:lstStyle/>
          <a:p>
            <a:endParaRPr lang="en-AU" dirty="0"/>
          </a:p>
          <a:p>
            <a:endParaRPr lang="en-AU" dirty="0"/>
          </a:p>
          <a:p>
            <a:endParaRPr lang="en-AU" dirty="0"/>
          </a:p>
          <a:p>
            <a:r>
              <a:rPr lang="en-AU" dirty="0"/>
              <a:t> My Journey so far with Arduino, by Pat McMahon  -V6  -8/12/2022</a:t>
            </a:r>
          </a:p>
        </p:txBody>
      </p:sp>
    </p:spTree>
    <p:extLst>
      <p:ext uri="{BB962C8B-B14F-4D97-AF65-F5344CB8AC3E}">
        <p14:creationId xmlns:p14="http://schemas.microsoft.com/office/powerpoint/2010/main" val="615058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438AC675-C676-4B0B-974A-2C1CE4601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776" y="4505711"/>
            <a:ext cx="3316288" cy="13335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291" name="Picture 3">
            <a:extLst>
              <a:ext uri="{FF2B5EF4-FFF2-40B4-BE49-F238E27FC236}">
                <a16:creationId xmlns:a16="http://schemas.microsoft.com/office/drawing/2014/main" id="{D803BEB1-38EC-498D-8AA7-55FD38583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771" y="4345373"/>
            <a:ext cx="2597150" cy="14366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292" name="Picture 4">
            <a:extLst>
              <a:ext uri="{FF2B5EF4-FFF2-40B4-BE49-F238E27FC236}">
                <a16:creationId xmlns:a16="http://schemas.microsoft.com/office/drawing/2014/main" id="{5AE8A0E2-C0E5-430B-805E-3BE6090C47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1508" y="4010411"/>
            <a:ext cx="3257550" cy="17716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 Box 5">
            <a:extLst>
              <a:ext uri="{FF2B5EF4-FFF2-40B4-BE49-F238E27FC236}">
                <a16:creationId xmlns:a16="http://schemas.microsoft.com/office/drawing/2014/main" id="{1332A292-6650-4FBC-86F9-C0061C8BD043}"/>
              </a:ext>
            </a:extLst>
          </p:cNvPr>
          <p:cNvSpPr txBox="1">
            <a:spLocks noChangeArrowheads="1"/>
          </p:cNvSpPr>
          <p:nvPr/>
        </p:nvSpPr>
        <p:spPr bwMode="auto">
          <a:xfrm>
            <a:off x="1358283" y="406785"/>
            <a:ext cx="6851650" cy="16351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3600" b="1" i="0" u="sng" strike="noStrike" cap="none" normalizeH="0" baseline="0">
                <a:ln>
                  <a:noFill/>
                </a:ln>
                <a:solidFill>
                  <a:srgbClr val="000000"/>
                </a:solidFill>
                <a:effectLst/>
                <a:latin typeface="Calibri" panose="020F0502020204030204" pitchFamily="34" charset="0"/>
              </a:rPr>
              <a:t>Dupont Jumper Wire Connectors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 Box 6">
            <a:extLst>
              <a:ext uri="{FF2B5EF4-FFF2-40B4-BE49-F238E27FC236}">
                <a16:creationId xmlns:a16="http://schemas.microsoft.com/office/drawing/2014/main" id="{40BB3B20-3064-4289-BFCB-EC1EBDA5C75E}"/>
              </a:ext>
            </a:extLst>
          </p:cNvPr>
          <p:cNvSpPr txBox="1">
            <a:spLocks noChangeArrowheads="1"/>
          </p:cNvSpPr>
          <p:nvPr/>
        </p:nvSpPr>
        <p:spPr bwMode="auto">
          <a:xfrm>
            <a:off x="1844058" y="5839211"/>
            <a:ext cx="2625725" cy="914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2200" b="1" i="0" u="none" strike="noStrike" cap="none" normalizeH="0" baseline="0">
                <a:ln>
                  <a:noFill/>
                </a:ln>
                <a:solidFill>
                  <a:srgbClr val="000000"/>
                </a:solidFill>
                <a:effectLst/>
                <a:latin typeface="Calibri" panose="020F0502020204030204" pitchFamily="34" charset="0"/>
              </a:rPr>
              <a:t>Male to Male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2200" b="1" i="0" u="none" strike="noStrike" cap="none" normalizeH="0" baseline="0">
                <a:ln>
                  <a:noFill/>
                </a:ln>
                <a:solidFill>
                  <a:srgbClr val="000000"/>
                </a:solidFill>
                <a:effectLst/>
                <a:latin typeface="Calibri" panose="020F0502020204030204" pitchFamily="34" charset="0"/>
              </a:rPr>
              <a:t>M-M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Text Box 7">
            <a:extLst>
              <a:ext uri="{FF2B5EF4-FFF2-40B4-BE49-F238E27FC236}">
                <a16:creationId xmlns:a16="http://schemas.microsoft.com/office/drawing/2014/main" id="{311E1C78-2170-42F0-A413-676E268589DD}"/>
              </a:ext>
            </a:extLst>
          </p:cNvPr>
          <p:cNvSpPr txBox="1">
            <a:spLocks noChangeArrowheads="1"/>
          </p:cNvSpPr>
          <p:nvPr/>
        </p:nvSpPr>
        <p:spPr bwMode="auto">
          <a:xfrm>
            <a:off x="4995246" y="5839211"/>
            <a:ext cx="2624137" cy="914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2200" b="1" i="0" u="none" strike="noStrike" cap="none" normalizeH="0" baseline="0">
                <a:ln>
                  <a:noFill/>
                </a:ln>
                <a:solidFill>
                  <a:srgbClr val="000000"/>
                </a:solidFill>
                <a:effectLst/>
                <a:latin typeface="Calibri" panose="020F0502020204030204" pitchFamily="34" charset="0"/>
              </a:rPr>
              <a:t>Female to Female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2200" b="1" i="0" u="none" strike="noStrike" cap="none" normalizeH="0" baseline="0">
                <a:ln>
                  <a:noFill/>
                </a:ln>
                <a:solidFill>
                  <a:srgbClr val="000000"/>
                </a:solidFill>
                <a:effectLst/>
                <a:latin typeface="Calibri" panose="020F0502020204030204" pitchFamily="34" charset="0"/>
              </a:rPr>
              <a:t>F-F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 Box 8">
            <a:extLst>
              <a:ext uri="{FF2B5EF4-FFF2-40B4-BE49-F238E27FC236}">
                <a16:creationId xmlns:a16="http://schemas.microsoft.com/office/drawing/2014/main" id="{9E77C1A2-222F-4202-97FD-78BE8AE1054B}"/>
              </a:ext>
            </a:extLst>
          </p:cNvPr>
          <p:cNvSpPr txBox="1">
            <a:spLocks noChangeArrowheads="1"/>
          </p:cNvSpPr>
          <p:nvPr/>
        </p:nvSpPr>
        <p:spPr bwMode="auto">
          <a:xfrm>
            <a:off x="8209933" y="5839211"/>
            <a:ext cx="2625725" cy="914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2200" b="1" i="0" u="none" strike="noStrike" cap="none" normalizeH="0" baseline="0">
                <a:ln>
                  <a:noFill/>
                </a:ln>
                <a:solidFill>
                  <a:srgbClr val="000000"/>
                </a:solidFill>
                <a:effectLst/>
                <a:latin typeface="Calibri" panose="020F0502020204030204" pitchFamily="34" charset="0"/>
              </a:rPr>
              <a:t>Male to Female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2200" b="1" i="0" u="none" strike="noStrike" cap="none" normalizeH="0" baseline="0">
                <a:ln>
                  <a:noFill/>
                </a:ln>
                <a:solidFill>
                  <a:srgbClr val="000000"/>
                </a:solidFill>
                <a:effectLst/>
                <a:latin typeface="Calibri" panose="020F0502020204030204" pitchFamily="34" charset="0"/>
              </a:rPr>
              <a:t>M-F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9">
            <a:extLst>
              <a:ext uri="{FF2B5EF4-FFF2-40B4-BE49-F238E27FC236}">
                <a16:creationId xmlns:a16="http://schemas.microsoft.com/office/drawing/2014/main" id="{BE5AD2A0-19A0-45F1-96F7-80A87606EC09}"/>
              </a:ext>
            </a:extLst>
          </p:cNvPr>
          <p:cNvSpPr txBox="1">
            <a:spLocks noChangeArrowheads="1"/>
          </p:cNvSpPr>
          <p:nvPr/>
        </p:nvSpPr>
        <p:spPr bwMode="auto">
          <a:xfrm>
            <a:off x="2704050" y="1706609"/>
            <a:ext cx="2625725" cy="914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2200" b="1" i="0" u="none" strike="noStrike" cap="none" normalizeH="0" baseline="0">
                <a:ln>
                  <a:noFill/>
                </a:ln>
                <a:solidFill>
                  <a:srgbClr val="000000"/>
                </a:solidFill>
                <a:effectLst/>
                <a:latin typeface="Calibri" panose="020F0502020204030204" pitchFamily="34" charset="0"/>
              </a:rPr>
              <a:t>3 Types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298" name="Picture 10">
            <a:extLst>
              <a:ext uri="{FF2B5EF4-FFF2-40B4-BE49-F238E27FC236}">
                <a16:creationId xmlns:a16="http://schemas.microsoft.com/office/drawing/2014/main" id="{962C4805-7BA6-4D71-A4D2-FDC73E6048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3558" y="1119573"/>
            <a:ext cx="3365500" cy="29146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ext Box 11">
            <a:extLst>
              <a:ext uri="{FF2B5EF4-FFF2-40B4-BE49-F238E27FC236}">
                <a16:creationId xmlns:a16="http://schemas.microsoft.com/office/drawing/2014/main" id="{0C5A720F-00CD-46E6-9594-EED2B5A76D78}"/>
              </a:ext>
            </a:extLst>
          </p:cNvPr>
          <p:cNvSpPr txBox="1">
            <a:spLocks noChangeArrowheads="1"/>
          </p:cNvSpPr>
          <p:nvPr/>
        </p:nvSpPr>
        <p:spPr bwMode="auto">
          <a:xfrm>
            <a:off x="532660" y="1119574"/>
            <a:ext cx="7578847" cy="74217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600" b="1" i="0" u="none" strike="noStrike" cap="none" normalizeH="0" baseline="0" dirty="0">
                <a:ln>
                  <a:noFill/>
                </a:ln>
                <a:solidFill>
                  <a:srgbClr val="000000"/>
                </a:solidFill>
                <a:effectLst/>
                <a:latin typeface="Calibri" panose="020F0502020204030204" pitchFamily="34" charset="0"/>
              </a:rPr>
              <a:t>They come in 3 Types, various Colours and Lengths from 10 cm to 30 cm.</a:t>
            </a:r>
          </a:p>
          <a:p>
            <a:pPr marL="0" marR="0" lvl="0" indent="0" algn="l" defTabSz="914400" rtl="0" eaLnBrk="0" fontAlgn="base" latinLnBrk="0" hangingPunct="0">
              <a:lnSpc>
                <a:spcPct val="100000"/>
              </a:lnSpc>
              <a:spcBef>
                <a:spcPct val="0"/>
              </a:spcBef>
              <a:spcAft>
                <a:spcPct val="0"/>
              </a:spcAft>
              <a:buClrTx/>
              <a:buSzTx/>
              <a:buFontTx/>
              <a:buNone/>
              <a:tabLst/>
            </a:pPr>
            <a:r>
              <a:rPr lang="en-AU" altLang="en-US" sz="1600" b="1" dirty="0">
                <a:solidFill>
                  <a:srgbClr val="000000"/>
                </a:solidFill>
                <a:latin typeface="Calibri" panose="020F0502020204030204" pitchFamily="34" charset="0"/>
              </a:rPr>
              <a:t>They are made to fit into the 0.1 (1/10</a:t>
            </a:r>
            <a:r>
              <a:rPr lang="en-AU" altLang="en-US" sz="1600" b="1" baseline="30000" dirty="0">
                <a:solidFill>
                  <a:srgbClr val="000000"/>
                </a:solidFill>
                <a:latin typeface="Calibri" panose="020F0502020204030204" pitchFamily="34" charset="0"/>
              </a:rPr>
              <a:t>th</a:t>
            </a:r>
            <a:r>
              <a:rPr lang="en-AU" altLang="en-US" sz="1600" b="1" dirty="0">
                <a:solidFill>
                  <a:srgbClr val="000000"/>
                </a:solidFill>
                <a:latin typeface="Calibri" panose="020F0502020204030204" pitchFamily="34" charset="0"/>
              </a:rPr>
              <a:t>) inch pitch spacings on Arduino boards Headers.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2300" name="Picture 12">
            <a:extLst>
              <a:ext uri="{FF2B5EF4-FFF2-40B4-BE49-F238E27FC236}">
                <a16:creationId xmlns:a16="http://schemas.microsoft.com/office/drawing/2014/main" id="{9167930C-FB60-44F4-B9B3-995EDCD165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9783" y="1805373"/>
            <a:ext cx="2911475" cy="21209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8">
            <a:extLst>
              <a:ext uri="{FF2B5EF4-FFF2-40B4-BE49-F238E27FC236}">
                <a16:creationId xmlns:a16="http://schemas.microsoft.com/office/drawing/2014/main" id="{CCD4998D-6910-3FF1-C039-3C8242DDD804}"/>
              </a:ext>
            </a:extLst>
          </p:cNvPr>
          <p:cNvPicPr>
            <a:picLocks noChangeAspect="1"/>
          </p:cNvPicPr>
          <p:nvPr/>
        </p:nvPicPr>
        <p:blipFill rotWithShape="1">
          <a:blip r:embed="rId7">
            <a:extLst>
              <a:ext uri="{28A0092B-C50C-407E-A947-70E740481C1C}">
                <a14:useLocalDpi xmlns:a14="http://schemas.microsoft.com/office/drawing/2010/main" val="0"/>
              </a:ext>
            </a:extLst>
          </a:blip>
          <a:srcRect l="11626" t="8271" r="19285" b="32924"/>
          <a:stretch/>
        </p:blipFill>
        <p:spPr>
          <a:xfrm>
            <a:off x="359312" y="2314359"/>
            <a:ext cx="3657601" cy="2334827"/>
          </a:xfrm>
          <a:prstGeom prst="rect">
            <a:avLst/>
          </a:prstGeom>
        </p:spPr>
      </p:pic>
      <p:sp>
        <p:nvSpPr>
          <p:cNvPr id="10" name="TextBox 9">
            <a:extLst>
              <a:ext uri="{FF2B5EF4-FFF2-40B4-BE49-F238E27FC236}">
                <a16:creationId xmlns:a16="http://schemas.microsoft.com/office/drawing/2014/main" id="{50F1D84C-512D-E9FA-8354-1421BAB0988E}"/>
              </a:ext>
            </a:extLst>
          </p:cNvPr>
          <p:cNvSpPr txBox="1"/>
          <p:nvPr/>
        </p:nvSpPr>
        <p:spPr>
          <a:xfrm>
            <a:off x="478107" y="1915961"/>
            <a:ext cx="2450543" cy="276999"/>
          </a:xfrm>
          <a:prstGeom prst="rect">
            <a:avLst/>
          </a:prstGeom>
          <a:noFill/>
        </p:spPr>
        <p:txBody>
          <a:bodyPr wrap="none" rtlCol="0">
            <a:spAutoFit/>
          </a:bodyPr>
          <a:lstStyle/>
          <a:p>
            <a:r>
              <a:rPr lang="en-AU" sz="1200" b="1" dirty="0"/>
              <a:t>Align all openings when connecting</a:t>
            </a:r>
          </a:p>
        </p:txBody>
      </p:sp>
      <p:cxnSp>
        <p:nvCxnSpPr>
          <p:cNvPr id="12" name="Straight Arrow Connector 11">
            <a:extLst>
              <a:ext uri="{FF2B5EF4-FFF2-40B4-BE49-F238E27FC236}">
                <a16:creationId xmlns:a16="http://schemas.microsoft.com/office/drawing/2014/main" id="{81300FFC-0AA7-D159-929A-2254581CA7F0}"/>
              </a:ext>
            </a:extLst>
          </p:cNvPr>
          <p:cNvCxnSpPr/>
          <p:nvPr/>
        </p:nvCxnSpPr>
        <p:spPr>
          <a:xfrm>
            <a:off x="2476870" y="2192960"/>
            <a:ext cx="372862" cy="59462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3DC8EAF-6924-8993-1AA2-47D5CA233A39}"/>
              </a:ext>
            </a:extLst>
          </p:cNvPr>
          <p:cNvCxnSpPr>
            <a:cxnSpLocks/>
          </p:cNvCxnSpPr>
          <p:nvPr/>
        </p:nvCxnSpPr>
        <p:spPr>
          <a:xfrm>
            <a:off x="2024000" y="2201797"/>
            <a:ext cx="394300" cy="14735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122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DBE50D9-148B-8CD6-3D95-35823B55B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166" y="195508"/>
            <a:ext cx="3365500" cy="29146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a:extLst>
              <a:ext uri="{FF2B5EF4-FFF2-40B4-BE49-F238E27FC236}">
                <a16:creationId xmlns:a16="http://schemas.microsoft.com/office/drawing/2014/main" id="{5809FB6A-DE95-2ADC-C352-58B6CA634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20" t="25139" r="24583" b="19446"/>
          <a:stretch>
            <a:fillRect/>
          </a:stretch>
        </p:blipFill>
        <p:spPr bwMode="auto">
          <a:xfrm>
            <a:off x="908166" y="4394445"/>
            <a:ext cx="3494087" cy="24034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8" name="Picture 4">
            <a:extLst>
              <a:ext uri="{FF2B5EF4-FFF2-40B4-BE49-F238E27FC236}">
                <a16:creationId xmlns:a16="http://schemas.microsoft.com/office/drawing/2014/main" id="{DB620BC8-1806-B2AB-13EC-AED7931951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719" t="2170" r="16125" b="12173"/>
          <a:stretch>
            <a:fillRect/>
          </a:stretch>
        </p:blipFill>
        <p:spPr bwMode="auto">
          <a:xfrm>
            <a:off x="4594341" y="1614733"/>
            <a:ext cx="6092825" cy="51831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 Box 5">
            <a:extLst>
              <a:ext uri="{FF2B5EF4-FFF2-40B4-BE49-F238E27FC236}">
                <a16:creationId xmlns:a16="http://schemas.microsoft.com/office/drawing/2014/main" id="{52779B29-82C4-804C-DBB9-8DAD44D3B952}"/>
              </a:ext>
            </a:extLst>
          </p:cNvPr>
          <p:cNvSpPr txBox="1">
            <a:spLocks noChangeArrowheads="1"/>
          </p:cNvSpPr>
          <p:nvPr/>
        </p:nvSpPr>
        <p:spPr bwMode="auto">
          <a:xfrm>
            <a:off x="4902316" y="195508"/>
            <a:ext cx="5745162" cy="504825"/>
          </a:xfrm>
          <a:prstGeom prst="rect">
            <a:avLst/>
          </a:prstGeom>
          <a:solidFill>
            <a:srgbClr val="FFFF00"/>
          </a:solidFill>
          <a:ln w="317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2600" b="1" i="0" u="none" strike="noStrike" cap="none" normalizeH="0" baseline="0">
                <a:ln>
                  <a:noFill/>
                </a:ln>
                <a:solidFill>
                  <a:srgbClr val="000000"/>
                </a:solidFill>
                <a:effectLst/>
                <a:latin typeface="Calibri" panose="020F0502020204030204" pitchFamily="34" charset="0"/>
              </a:rPr>
              <a:t>Inside a Dupont Wire Connector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 Box 6">
            <a:extLst>
              <a:ext uri="{FF2B5EF4-FFF2-40B4-BE49-F238E27FC236}">
                <a16:creationId xmlns:a16="http://schemas.microsoft.com/office/drawing/2014/main" id="{7D3ACB29-0D9B-F50C-99C0-C82B65944EEE}"/>
              </a:ext>
            </a:extLst>
          </p:cNvPr>
          <p:cNvSpPr txBox="1">
            <a:spLocks noChangeArrowheads="1"/>
          </p:cNvSpPr>
          <p:nvPr/>
        </p:nvSpPr>
        <p:spPr bwMode="auto">
          <a:xfrm>
            <a:off x="8910753" y="720970"/>
            <a:ext cx="1776413" cy="1920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Pat McMahon V1  20/5/2023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7">
            <a:extLst>
              <a:ext uri="{FF2B5EF4-FFF2-40B4-BE49-F238E27FC236}">
                <a16:creationId xmlns:a16="http://schemas.microsoft.com/office/drawing/2014/main" id="{A7ABED85-47C3-A9B9-C9A5-DCF7ED091DCA}"/>
              </a:ext>
            </a:extLst>
          </p:cNvPr>
          <p:cNvSpPr txBox="1">
            <a:spLocks noChangeArrowheads="1"/>
          </p:cNvSpPr>
          <p:nvPr/>
        </p:nvSpPr>
        <p:spPr bwMode="auto">
          <a:xfrm>
            <a:off x="1008178" y="3707058"/>
            <a:ext cx="3394075" cy="6048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Pat’s Modified Arduino Uno  with extra </a:t>
            </a:r>
            <a:r>
              <a:rPr kumimoji="0" lang="en-AU" altLang="en-US" sz="1000" b="1" i="0" u="none" strike="noStrike" cap="none" normalizeH="0" baseline="0">
                <a:ln>
                  <a:noFill/>
                </a:ln>
                <a:solidFill>
                  <a:srgbClr val="FF0000"/>
                </a:solidFill>
                <a:effectLst/>
                <a:latin typeface="Calibri" panose="020F0502020204030204" pitchFamily="34" charset="0"/>
              </a:rPr>
              <a:t>Positive </a:t>
            </a:r>
            <a:r>
              <a:rPr kumimoji="0" lang="en-AU" altLang="en-US" sz="1000" b="1" i="0" u="none" strike="noStrike" cap="none" normalizeH="0" baseline="0">
                <a:ln>
                  <a:noFill/>
                </a:ln>
                <a:solidFill>
                  <a:srgbClr val="000000"/>
                </a:solidFill>
                <a:effectLst/>
                <a:latin typeface="Calibri" panose="020F0502020204030204" pitchFamily="34" charset="0"/>
              </a:rPr>
              <a:t>&amp; </a:t>
            </a:r>
            <a:r>
              <a:rPr kumimoji="0" lang="en-AU" altLang="en-US" sz="1000" b="1" i="0" u="none" strike="noStrike" cap="none" normalizeH="0" baseline="0">
                <a:ln>
                  <a:noFill/>
                </a:ln>
                <a:solidFill>
                  <a:srgbClr val="085296"/>
                </a:solidFill>
                <a:effectLst/>
                <a:latin typeface="Calibri" panose="020F0502020204030204" pitchFamily="34" charset="0"/>
              </a:rPr>
              <a:t>Negative </a:t>
            </a:r>
            <a:r>
              <a:rPr kumimoji="0" lang="en-AU" altLang="en-US" sz="1000" b="1" i="0" u="none" strike="noStrike" cap="none" normalizeH="0" baseline="0">
                <a:ln>
                  <a:noFill/>
                </a:ln>
                <a:solidFill>
                  <a:srgbClr val="000000"/>
                </a:solidFill>
                <a:effectLst/>
                <a:latin typeface="Calibri" panose="020F0502020204030204" pitchFamily="34" charset="0"/>
              </a:rPr>
              <a:t>Headers and colour stripes for easier identification.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 Box 8">
            <a:extLst>
              <a:ext uri="{FF2B5EF4-FFF2-40B4-BE49-F238E27FC236}">
                <a16:creationId xmlns:a16="http://schemas.microsoft.com/office/drawing/2014/main" id="{26660944-1093-105C-A667-C5F7A3042CF7}"/>
              </a:ext>
            </a:extLst>
          </p:cNvPr>
          <p:cNvSpPr txBox="1">
            <a:spLocks noChangeArrowheads="1"/>
          </p:cNvSpPr>
          <p:nvPr/>
        </p:nvSpPr>
        <p:spPr bwMode="auto">
          <a:xfrm>
            <a:off x="5051541" y="2889495"/>
            <a:ext cx="2047875" cy="2476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Pressed Male Strip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 Box 9">
            <a:extLst>
              <a:ext uri="{FF2B5EF4-FFF2-40B4-BE49-F238E27FC236}">
                <a16:creationId xmlns:a16="http://schemas.microsoft.com/office/drawing/2014/main" id="{42E258B9-EF87-0404-0D74-BFCB0D36607E}"/>
              </a:ext>
            </a:extLst>
          </p:cNvPr>
          <p:cNvSpPr txBox="1">
            <a:spLocks noChangeArrowheads="1"/>
          </p:cNvSpPr>
          <p:nvPr/>
        </p:nvSpPr>
        <p:spPr bwMode="auto">
          <a:xfrm>
            <a:off x="8932978" y="3086345"/>
            <a:ext cx="2047875" cy="2476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Pressed Female Strip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 Box 10">
            <a:extLst>
              <a:ext uri="{FF2B5EF4-FFF2-40B4-BE49-F238E27FC236}">
                <a16:creationId xmlns:a16="http://schemas.microsoft.com/office/drawing/2014/main" id="{7F9CD9BF-8A33-D03C-1A17-C01365758B3F}"/>
              </a:ext>
            </a:extLst>
          </p:cNvPr>
          <p:cNvSpPr txBox="1">
            <a:spLocks noChangeArrowheads="1"/>
          </p:cNvSpPr>
          <p:nvPr/>
        </p:nvSpPr>
        <p:spPr bwMode="auto">
          <a:xfrm>
            <a:off x="4902316" y="5248520"/>
            <a:ext cx="2708275" cy="8969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Header Pins on Uno has a “Tuning Fork” looking connection inside.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 Box 11">
            <a:extLst>
              <a:ext uri="{FF2B5EF4-FFF2-40B4-BE49-F238E27FC236}">
                <a16:creationId xmlns:a16="http://schemas.microsoft.com/office/drawing/2014/main" id="{C9FEA852-9CEA-3C4E-FB56-C2DCA9A2CEBD}"/>
              </a:ext>
            </a:extLst>
          </p:cNvPr>
          <p:cNvSpPr txBox="1">
            <a:spLocks noChangeArrowheads="1"/>
          </p:cNvSpPr>
          <p:nvPr/>
        </p:nvSpPr>
        <p:spPr bwMode="auto">
          <a:xfrm>
            <a:off x="8293216" y="4846883"/>
            <a:ext cx="2228850" cy="13081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Correct insertion in Header, “Shiny metal/locking clip” facing Inwards or Outwards</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to Uno, not sideways.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 Box 12">
            <a:extLst>
              <a:ext uri="{FF2B5EF4-FFF2-40B4-BE49-F238E27FC236}">
                <a16:creationId xmlns:a16="http://schemas.microsoft.com/office/drawing/2014/main" id="{4CEC406F-2361-B23C-D41E-20041BD47937}"/>
              </a:ext>
            </a:extLst>
          </p:cNvPr>
          <p:cNvSpPr txBox="1">
            <a:spLocks noChangeArrowheads="1"/>
          </p:cNvSpPr>
          <p:nvPr/>
        </p:nvSpPr>
        <p:spPr bwMode="auto">
          <a:xfrm>
            <a:off x="4740391" y="4394445"/>
            <a:ext cx="1692275" cy="3095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“Flat Knife Like”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AutoShape 13">
            <a:extLst>
              <a:ext uri="{FF2B5EF4-FFF2-40B4-BE49-F238E27FC236}">
                <a16:creationId xmlns:a16="http://schemas.microsoft.com/office/drawing/2014/main" id="{69388ED8-50B7-80FA-F3EC-CE249F77785C}"/>
              </a:ext>
            </a:extLst>
          </p:cNvPr>
          <p:cNvSpPr>
            <a:spLocks noChangeArrowheads="1"/>
          </p:cNvSpPr>
          <p:nvPr/>
        </p:nvSpPr>
        <p:spPr bwMode="auto">
          <a:xfrm>
            <a:off x="9325091" y="5889870"/>
            <a:ext cx="485775" cy="501650"/>
          </a:xfrm>
          <a:prstGeom prst="smileyFace">
            <a:avLst>
              <a:gd name="adj" fmla="val 4653"/>
            </a:avLst>
          </a:prstGeom>
          <a:solidFill>
            <a:srgbClr val="FFFF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cxnSp>
        <p:nvCxnSpPr>
          <p:cNvPr id="1038" name="AutoShape 14">
            <a:extLst>
              <a:ext uri="{FF2B5EF4-FFF2-40B4-BE49-F238E27FC236}">
                <a16:creationId xmlns:a16="http://schemas.microsoft.com/office/drawing/2014/main" id="{C2B3681E-3C71-765D-3428-ECDB52FDE6E4}"/>
              </a:ext>
            </a:extLst>
          </p:cNvPr>
          <p:cNvCxnSpPr>
            <a:cxnSpLocks noChangeShapeType="1"/>
          </p:cNvCxnSpPr>
          <p:nvPr/>
        </p:nvCxnSpPr>
        <p:spPr bwMode="auto">
          <a:xfrm>
            <a:off x="8763116" y="6154983"/>
            <a:ext cx="138112" cy="127000"/>
          </a:xfrm>
          <a:prstGeom prst="straightConnector1">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39" name="AutoShape 15">
            <a:extLst>
              <a:ext uri="{FF2B5EF4-FFF2-40B4-BE49-F238E27FC236}">
                <a16:creationId xmlns:a16="http://schemas.microsoft.com/office/drawing/2014/main" id="{ED5D3B2F-98E8-8D2E-22A1-1A94C23B4CF3}"/>
              </a:ext>
            </a:extLst>
          </p:cNvPr>
          <p:cNvCxnSpPr>
            <a:cxnSpLocks noChangeShapeType="1"/>
          </p:cNvCxnSpPr>
          <p:nvPr/>
        </p:nvCxnSpPr>
        <p:spPr bwMode="auto">
          <a:xfrm flipV="1">
            <a:off x="8882178" y="5889870"/>
            <a:ext cx="219075" cy="374650"/>
          </a:xfrm>
          <a:prstGeom prst="straightConnector1">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3" name="Text Box 16">
            <a:extLst>
              <a:ext uri="{FF2B5EF4-FFF2-40B4-BE49-F238E27FC236}">
                <a16:creationId xmlns:a16="http://schemas.microsoft.com/office/drawing/2014/main" id="{CFC3B0C3-21B2-7DCB-CA4F-2895B9701DB1}"/>
              </a:ext>
            </a:extLst>
          </p:cNvPr>
          <p:cNvSpPr txBox="1">
            <a:spLocks noChangeArrowheads="1"/>
          </p:cNvSpPr>
          <p:nvPr/>
        </p:nvSpPr>
        <p:spPr bwMode="auto">
          <a:xfrm>
            <a:off x="4740391" y="1313108"/>
            <a:ext cx="3511550" cy="2746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“Locking Clip”, lift to release wire.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1041" name="AutoShape 17">
            <a:extLst>
              <a:ext uri="{FF2B5EF4-FFF2-40B4-BE49-F238E27FC236}">
                <a16:creationId xmlns:a16="http://schemas.microsoft.com/office/drawing/2014/main" id="{3D4297E1-3838-4F83-8E6A-0D2E55D31279}"/>
              </a:ext>
            </a:extLst>
          </p:cNvPr>
          <p:cNvCxnSpPr>
            <a:cxnSpLocks noChangeShapeType="1"/>
          </p:cNvCxnSpPr>
          <p:nvPr/>
        </p:nvCxnSpPr>
        <p:spPr bwMode="auto">
          <a:xfrm flipH="1">
            <a:off x="3386253" y="1473445"/>
            <a:ext cx="1308100" cy="428625"/>
          </a:xfrm>
          <a:prstGeom prst="straightConnector1">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42" name="AutoShape 18">
            <a:extLst>
              <a:ext uri="{FF2B5EF4-FFF2-40B4-BE49-F238E27FC236}">
                <a16:creationId xmlns:a16="http://schemas.microsoft.com/office/drawing/2014/main" id="{61B963B6-3E03-F709-45B2-36C69F46F62F}"/>
              </a:ext>
            </a:extLst>
          </p:cNvPr>
          <p:cNvCxnSpPr>
            <a:cxnSpLocks noChangeShapeType="1"/>
          </p:cNvCxnSpPr>
          <p:nvPr/>
        </p:nvCxnSpPr>
        <p:spPr bwMode="auto">
          <a:xfrm>
            <a:off x="7305791" y="1449633"/>
            <a:ext cx="301625" cy="896937"/>
          </a:xfrm>
          <a:prstGeom prst="straightConnector1">
            <a:avLst/>
          </a:prstGeom>
          <a:noFill/>
          <a:ln w="571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43" name="AutoShape 19">
            <a:extLst>
              <a:ext uri="{FF2B5EF4-FFF2-40B4-BE49-F238E27FC236}">
                <a16:creationId xmlns:a16="http://schemas.microsoft.com/office/drawing/2014/main" id="{324C0E33-4352-C925-F57C-9FBFDF2CAA54}"/>
              </a:ext>
            </a:extLst>
          </p:cNvPr>
          <p:cNvCxnSpPr>
            <a:cxnSpLocks noChangeShapeType="1"/>
          </p:cNvCxnSpPr>
          <p:nvPr/>
        </p:nvCxnSpPr>
        <p:spPr bwMode="auto">
          <a:xfrm>
            <a:off x="4341928" y="3873745"/>
            <a:ext cx="0" cy="1790700"/>
          </a:xfrm>
          <a:prstGeom prst="straightConnector1">
            <a:avLst/>
          </a:prstGeom>
          <a:noFill/>
          <a:ln w="571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4" name="Text Box 20">
            <a:extLst>
              <a:ext uri="{FF2B5EF4-FFF2-40B4-BE49-F238E27FC236}">
                <a16:creationId xmlns:a16="http://schemas.microsoft.com/office/drawing/2014/main" id="{DE8FBB47-3896-1035-8C4D-7CEC69C99A5D}"/>
              </a:ext>
            </a:extLst>
          </p:cNvPr>
          <p:cNvSpPr txBox="1">
            <a:spLocks noChangeArrowheads="1"/>
          </p:cNvSpPr>
          <p:nvPr/>
        </p:nvSpPr>
        <p:spPr bwMode="auto">
          <a:xfrm>
            <a:off x="908166" y="1335333"/>
            <a:ext cx="1408112" cy="8778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2800" b="1" i="0" u="none" strike="noStrike" cap="none" normalizeH="0" baseline="0">
                <a:ln>
                  <a:noFill/>
                </a:ln>
                <a:solidFill>
                  <a:srgbClr val="000000"/>
                </a:solidFill>
                <a:effectLst/>
                <a:latin typeface="Calibri" panose="020F0502020204030204" pitchFamily="34" charset="0"/>
              </a:rPr>
              <a:t>Dupont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2800" b="1" i="0" u="none" strike="noStrike" cap="none" normalizeH="0" baseline="0">
                <a:ln>
                  <a:noFill/>
                </a:ln>
                <a:solidFill>
                  <a:srgbClr val="000000"/>
                </a:solidFill>
                <a:effectLst/>
                <a:latin typeface="Calibri" panose="020F0502020204030204" pitchFamily="34" charset="0"/>
              </a:rPr>
              <a:t>Wires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7828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C7FB8451-A361-434F-BB8C-8DB5C6FD49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7503" y="3304802"/>
            <a:ext cx="3133725" cy="34369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3315" name="Picture 3">
            <a:extLst>
              <a:ext uri="{FF2B5EF4-FFF2-40B4-BE49-F238E27FC236}">
                <a16:creationId xmlns:a16="http://schemas.microsoft.com/office/drawing/2014/main" id="{E191AFDE-FA39-499A-86A6-A485DEC8F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140" y="3304802"/>
            <a:ext cx="5311775" cy="35718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 Box 4">
            <a:extLst>
              <a:ext uri="{FF2B5EF4-FFF2-40B4-BE49-F238E27FC236}">
                <a16:creationId xmlns:a16="http://schemas.microsoft.com/office/drawing/2014/main" id="{4EA72756-4707-414B-AE8E-963AB985B30F}"/>
              </a:ext>
            </a:extLst>
          </p:cNvPr>
          <p:cNvSpPr txBox="1">
            <a:spLocks noChangeArrowheads="1"/>
          </p:cNvSpPr>
          <p:nvPr/>
        </p:nvSpPr>
        <p:spPr bwMode="auto">
          <a:xfrm>
            <a:off x="4548928" y="318715"/>
            <a:ext cx="2800350" cy="7000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3600" b="1" i="0" u="sng" strike="noStrike" cap="none" normalizeH="0" baseline="0">
                <a:ln>
                  <a:noFill/>
                </a:ln>
                <a:solidFill>
                  <a:srgbClr val="000000"/>
                </a:solidFill>
                <a:effectLst/>
                <a:latin typeface="Calibri" panose="020F0502020204030204" pitchFamily="34" charset="0"/>
              </a:rPr>
              <a:t>Bread Boards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3317" name="Picture 5">
            <a:extLst>
              <a:ext uri="{FF2B5EF4-FFF2-40B4-BE49-F238E27FC236}">
                <a16:creationId xmlns:a16="http://schemas.microsoft.com/office/drawing/2014/main" id="{413BD520-5575-4F96-9A96-5BEE47BA24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5853" y="534615"/>
            <a:ext cx="3013075" cy="26368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3318" name="Picture 6">
            <a:extLst>
              <a:ext uri="{FF2B5EF4-FFF2-40B4-BE49-F238E27FC236}">
                <a16:creationId xmlns:a16="http://schemas.microsoft.com/office/drawing/2014/main" id="{9FAA4495-294E-40BF-8768-67C83F2F2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6615" y="264739"/>
            <a:ext cx="3344863" cy="2587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3319" name="Picture 7">
            <a:extLst>
              <a:ext uri="{FF2B5EF4-FFF2-40B4-BE49-F238E27FC236}">
                <a16:creationId xmlns:a16="http://schemas.microsoft.com/office/drawing/2014/main" id="{8CB28E5B-4465-45E0-8CEC-98CEB01A91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8840" y="2052265"/>
            <a:ext cx="2284413" cy="12525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 Box 8">
            <a:extLst>
              <a:ext uri="{FF2B5EF4-FFF2-40B4-BE49-F238E27FC236}">
                <a16:creationId xmlns:a16="http://schemas.microsoft.com/office/drawing/2014/main" id="{62375C6B-50D7-4172-908C-38F5173E7401}"/>
              </a:ext>
            </a:extLst>
          </p:cNvPr>
          <p:cNvSpPr txBox="1">
            <a:spLocks noChangeArrowheads="1"/>
          </p:cNvSpPr>
          <p:nvPr/>
        </p:nvSpPr>
        <p:spPr bwMode="auto">
          <a:xfrm>
            <a:off x="3659928" y="936252"/>
            <a:ext cx="4021137" cy="7921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rgbClr val="000000"/>
                </a:solidFill>
                <a:effectLst/>
                <a:latin typeface="Calibri" panose="020F0502020204030204" pitchFamily="34" charset="0"/>
              </a:rPr>
              <a:t>A </a:t>
            </a:r>
            <a:r>
              <a:rPr kumimoji="0" lang="en-AU" altLang="en-US" sz="1000" b="1" i="0" u="none" strike="noStrike" cap="none" normalizeH="0" baseline="0" dirty="0">
                <a:ln>
                  <a:noFill/>
                </a:ln>
                <a:solidFill>
                  <a:srgbClr val="000000"/>
                </a:solidFill>
                <a:effectLst/>
                <a:latin typeface="Calibri" panose="020F0502020204030204" pitchFamily="34" charset="0"/>
              </a:rPr>
              <a:t>breadboard </a:t>
            </a:r>
            <a:r>
              <a:rPr kumimoji="0" lang="en-AU" altLang="en-US" sz="1000" i="0" u="none" strike="noStrike" cap="none" normalizeH="0" baseline="0" dirty="0">
                <a:ln>
                  <a:noFill/>
                </a:ln>
                <a:solidFill>
                  <a:srgbClr val="000000"/>
                </a:solidFill>
                <a:effectLst/>
                <a:latin typeface="Calibri" panose="020F0502020204030204" pitchFamily="34" charset="0"/>
              </a:rPr>
              <a:t>is used </a:t>
            </a:r>
            <a:r>
              <a:rPr kumimoji="0" lang="en-AU" altLang="en-US" sz="1000" b="0" i="0" u="none" strike="noStrike" cap="none" normalizeH="0" baseline="0" dirty="0">
                <a:ln>
                  <a:noFill/>
                </a:ln>
                <a:solidFill>
                  <a:srgbClr val="000000"/>
                </a:solidFill>
                <a:effectLst/>
                <a:latin typeface="Calibri" panose="020F0502020204030204" pitchFamily="34" charset="0"/>
              </a:rPr>
              <a:t>to build and test circuits quickly before finalizing any circuit design. The </a:t>
            </a:r>
            <a:r>
              <a:rPr kumimoji="0" lang="en-AU" altLang="en-US" sz="1000" b="1" i="0" u="none" strike="noStrike" cap="none" normalizeH="0" baseline="0" dirty="0">
                <a:ln>
                  <a:noFill/>
                </a:ln>
                <a:solidFill>
                  <a:srgbClr val="000000"/>
                </a:solidFill>
                <a:effectLst/>
                <a:latin typeface="Calibri" panose="020F0502020204030204" pitchFamily="34" charset="0"/>
              </a:rPr>
              <a:t>breadboard</a:t>
            </a:r>
            <a:r>
              <a:rPr kumimoji="0" lang="en-AU" altLang="en-US" sz="1000" i="0" u="none" strike="noStrike" cap="none" normalizeH="0" baseline="0" dirty="0">
                <a:ln>
                  <a:noFill/>
                </a:ln>
                <a:solidFill>
                  <a:srgbClr val="000000"/>
                </a:solidFill>
                <a:effectLst/>
                <a:latin typeface="Calibri" panose="020F0502020204030204" pitchFamily="34" charset="0"/>
              </a:rPr>
              <a:t> has </a:t>
            </a:r>
            <a:r>
              <a:rPr kumimoji="0" lang="en-AU" altLang="en-US" sz="1000" b="0" i="0" u="none" strike="noStrike" cap="none" normalizeH="0" baseline="0" dirty="0">
                <a:ln>
                  <a:noFill/>
                </a:ln>
                <a:solidFill>
                  <a:srgbClr val="000000"/>
                </a:solidFill>
                <a:effectLst/>
                <a:latin typeface="Calibri" panose="020F0502020204030204" pitchFamily="34" charset="0"/>
              </a:rPr>
              <a:t>many holes into which circuit components like ICs and resistors can be inserted</a:t>
            </a:r>
            <a:r>
              <a:rPr kumimoji="0" lang="en-AU" altLang="en-US" sz="1000" b="1" i="0" u="none" strike="noStrike" cap="none" normalizeH="0" baseline="0" dirty="0">
                <a:ln>
                  <a:noFill/>
                </a:ln>
                <a:solidFill>
                  <a:srgbClr val="000000"/>
                </a:solidFill>
                <a:effectLst/>
                <a:latin typeface="Calibri" panose="020F0502020204030204" pitchFamily="34" charset="0"/>
              </a:rPr>
              <a:t>. A Bread Board is Solderless</a:t>
            </a:r>
            <a:r>
              <a:rPr kumimoji="0" lang="en-AU" altLang="en-US" sz="1000" b="0" i="0" u="none" strike="noStrike" cap="none" normalizeH="0" baseline="0" dirty="0">
                <a:ln>
                  <a:noFill/>
                </a:ln>
                <a:solidFill>
                  <a:srgbClr val="000000"/>
                </a:solidFill>
                <a:effectLst/>
                <a:latin typeface="Calibri" panose="020F050202020403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02552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115680C9-F301-45DB-80E7-5B71EC175C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771" t="2754" r="18860" b="3401"/>
          <a:stretch>
            <a:fillRect/>
          </a:stretch>
        </p:blipFill>
        <p:spPr bwMode="auto">
          <a:xfrm rot="10800000">
            <a:off x="997478" y="927100"/>
            <a:ext cx="3373438"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 name="Text Box 3">
            <a:extLst>
              <a:ext uri="{FF2B5EF4-FFF2-40B4-BE49-F238E27FC236}">
                <a16:creationId xmlns:a16="http://schemas.microsoft.com/office/drawing/2014/main" id="{11E806D5-A282-4893-80A5-28445BB2B5F8}"/>
              </a:ext>
            </a:extLst>
          </p:cNvPr>
          <p:cNvSpPr txBox="1">
            <a:spLocks noChangeArrowheads="1"/>
          </p:cNvSpPr>
          <p:nvPr/>
        </p:nvSpPr>
        <p:spPr bwMode="auto">
          <a:xfrm>
            <a:off x="997478" y="90488"/>
            <a:ext cx="9566275"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3600" b="1" i="0" u="sng" strike="noStrike" cap="none" normalizeH="0" baseline="0">
                <a:ln>
                  <a:noFill/>
                </a:ln>
                <a:solidFill>
                  <a:srgbClr val="000000"/>
                </a:solidFill>
                <a:effectLst/>
                <a:latin typeface="Calibri" panose="020F0502020204030204" pitchFamily="34" charset="0"/>
              </a:rPr>
              <a:t>Bread Boards, Dupont Jumper Wires &amp; Shields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4340" name="Picture 4">
            <a:extLst>
              <a:ext uri="{FF2B5EF4-FFF2-40B4-BE49-F238E27FC236}">
                <a16:creationId xmlns:a16="http://schemas.microsoft.com/office/drawing/2014/main" id="{31D36CA6-A193-4AAD-8C95-A8A7DC7E3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144" t="36435" r="13339" b="8659"/>
          <a:stretch>
            <a:fillRect/>
          </a:stretch>
        </p:blipFill>
        <p:spPr bwMode="auto">
          <a:xfrm>
            <a:off x="4458228" y="927100"/>
            <a:ext cx="2959100" cy="29067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341" name="Picture 5">
            <a:extLst>
              <a:ext uri="{FF2B5EF4-FFF2-40B4-BE49-F238E27FC236}">
                <a16:creationId xmlns:a16="http://schemas.microsoft.com/office/drawing/2014/main" id="{6DA55746-6588-4BE8-862C-17A842E949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950" t="28371" r="12343" b="18365"/>
          <a:stretch>
            <a:fillRect/>
          </a:stretch>
        </p:blipFill>
        <p:spPr bwMode="auto">
          <a:xfrm>
            <a:off x="7587191" y="927100"/>
            <a:ext cx="3136900" cy="29035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342" name="Picture 6">
            <a:extLst>
              <a:ext uri="{FF2B5EF4-FFF2-40B4-BE49-F238E27FC236}">
                <a16:creationId xmlns:a16="http://schemas.microsoft.com/office/drawing/2014/main" id="{6C44669C-B825-4E8C-B5F6-2E579B7934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118" t="18365" r="11745" b="15829"/>
          <a:stretch>
            <a:fillRect/>
          </a:stretch>
        </p:blipFill>
        <p:spPr bwMode="auto">
          <a:xfrm>
            <a:off x="1013353" y="4846638"/>
            <a:ext cx="1511300" cy="18907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343" name="Picture 7">
            <a:extLst>
              <a:ext uri="{FF2B5EF4-FFF2-40B4-BE49-F238E27FC236}">
                <a16:creationId xmlns:a16="http://schemas.microsoft.com/office/drawing/2014/main" id="{C2377B28-2535-44D7-99EB-DD5761C870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4941" t="13139" r="18925" b="11348"/>
          <a:stretch>
            <a:fillRect/>
          </a:stretch>
        </p:blipFill>
        <p:spPr bwMode="auto">
          <a:xfrm>
            <a:off x="4458228" y="4846638"/>
            <a:ext cx="1557338" cy="19129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344" name="Picture 8">
            <a:extLst>
              <a:ext uri="{FF2B5EF4-FFF2-40B4-BE49-F238E27FC236}">
                <a16:creationId xmlns:a16="http://schemas.microsoft.com/office/drawing/2014/main" id="{847E1BDD-0F81-4F9A-BEBB-C0D28AC3AD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0237" t="1517" r="24365" b="31857"/>
          <a:stretch>
            <a:fillRect/>
          </a:stretch>
        </p:blipFill>
        <p:spPr bwMode="auto">
          <a:xfrm>
            <a:off x="7510991" y="4819650"/>
            <a:ext cx="1741487" cy="19177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 Box 9">
            <a:extLst>
              <a:ext uri="{FF2B5EF4-FFF2-40B4-BE49-F238E27FC236}">
                <a16:creationId xmlns:a16="http://schemas.microsoft.com/office/drawing/2014/main" id="{5E8D412E-B479-4E93-B099-C5F77177A2E1}"/>
              </a:ext>
            </a:extLst>
          </p:cNvPr>
          <p:cNvSpPr txBox="1">
            <a:spLocks noChangeArrowheads="1"/>
          </p:cNvSpPr>
          <p:nvPr/>
        </p:nvSpPr>
        <p:spPr bwMode="auto">
          <a:xfrm>
            <a:off x="7718953" y="3887788"/>
            <a:ext cx="2844800" cy="11557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I have found that Soldering the wires and components onto a shield that fits on top of the Uno, is a far neater and more durable method.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Text Box 10">
            <a:extLst>
              <a:ext uri="{FF2B5EF4-FFF2-40B4-BE49-F238E27FC236}">
                <a16:creationId xmlns:a16="http://schemas.microsoft.com/office/drawing/2014/main" id="{B549ED99-6ED7-482C-B5C4-264AAA7A8D2A}"/>
              </a:ext>
            </a:extLst>
          </p:cNvPr>
          <p:cNvSpPr txBox="1">
            <a:spLocks noChangeArrowheads="1"/>
          </p:cNvSpPr>
          <p:nvPr/>
        </p:nvSpPr>
        <p:spPr bwMode="auto">
          <a:xfrm>
            <a:off x="1216553" y="3887788"/>
            <a:ext cx="3119438" cy="9255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I have found that Bread Boards and Dupont Jumper Wires are great for my static models and for Prototyping.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 Box 11">
            <a:extLst>
              <a:ext uri="{FF2B5EF4-FFF2-40B4-BE49-F238E27FC236}">
                <a16:creationId xmlns:a16="http://schemas.microsoft.com/office/drawing/2014/main" id="{5767B26F-90D5-453F-877E-3166D5AB7B27}"/>
              </a:ext>
            </a:extLst>
          </p:cNvPr>
          <p:cNvSpPr txBox="1">
            <a:spLocks noChangeArrowheads="1"/>
          </p:cNvSpPr>
          <p:nvPr/>
        </p:nvSpPr>
        <p:spPr bwMode="auto">
          <a:xfrm>
            <a:off x="4572528" y="3887788"/>
            <a:ext cx="2844800" cy="11557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On moving models such as Robots, I have found that the Jumper wires can come loose and even break with lots of movement.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12">
            <a:extLst>
              <a:ext uri="{FF2B5EF4-FFF2-40B4-BE49-F238E27FC236}">
                <a16:creationId xmlns:a16="http://schemas.microsoft.com/office/drawing/2014/main" id="{5D355067-3E1C-412A-8D6D-1F4301B3BD72}"/>
              </a:ext>
            </a:extLst>
          </p:cNvPr>
          <p:cNvSpPr txBox="1">
            <a:spLocks noChangeArrowheads="1"/>
          </p:cNvSpPr>
          <p:nvPr/>
        </p:nvSpPr>
        <p:spPr bwMode="auto">
          <a:xfrm>
            <a:off x="2727853" y="5524500"/>
            <a:ext cx="1290638" cy="914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Blank UNO Shield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 Box 13">
            <a:extLst>
              <a:ext uri="{FF2B5EF4-FFF2-40B4-BE49-F238E27FC236}">
                <a16:creationId xmlns:a16="http://schemas.microsoft.com/office/drawing/2014/main" id="{06B82855-6518-4C96-B525-2F1FA57F9E06}"/>
              </a:ext>
            </a:extLst>
          </p:cNvPr>
          <p:cNvSpPr txBox="1">
            <a:spLocks noChangeArrowheads="1"/>
          </p:cNvSpPr>
          <p:nvPr/>
        </p:nvSpPr>
        <p:spPr bwMode="auto">
          <a:xfrm>
            <a:off x="6031441" y="5334000"/>
            <a:ext cx="1290637" cy="13414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Components &amp; Wires, Soldered underneath the  Shield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 Box 14">
            <a:extLst>
              <a:ext uri="{FF2B5EF4-FFF2-40B4-BE49-F238E27FC236}">
                <a16:creationId xmlns:a16="http://schemas.microsoft.com/office/drawing/2014/main" id="{BFD54F00-504D-475B-AFF1-8A477EBE5E05}"/>
              </a:ext>
            </a:extLst>
          </p:cNvPr>
          <p:cNvSpPr txBox="1">
            <a:spLocks noChangeArrowheads="1"/>
          </p:cNvSpPr>
          <p:nvPr/>
        </p:nvSpPr>
        <p:spPr bwMode="auto">
          <a:xfrm>
            <a:off x="9288991" y="4940300"/>
            <a:ext cx="1435100" cy="19177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Compact &amp; Neat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Bluetooth,</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Infrared, LED,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Motor Driver,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Buzzer,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Motor &amp; Battery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Connections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UNO Shield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8537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51F843FD-218B-49E9-9673-100E09F4BA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83" y="1716597"/>
            <a:ext cx="9623426" cy="50784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 Box 3">
            <a:extLst>
              <a:ext uri="{FF2B5EF4-FFF2-40B4-BE49-F238E27FC236}">
                <a16:creationId xmlns:a16="http://schemas.microsoft.com/office/drawing/2014/main" id="{EFC61F65-96D6-4A56-AF0A-1CC5815455FF}"/>
              </a:ext>
            </a:extLst>
          </p:cNvPr>
          <p:cNvSpPr txBox="1">
            <a:spLocks noChangeArrowheads="1"/>
          </p:cNvSpPr>
          <p:nvPr/>
        </p:nvSpPr>
        <p:spPr bwMode="auto">
          <a:xfrm>
            <a:off x="1560883" y="319597"/>
            <a:ext cx="2976563" cy="12382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7200" b="1" i="0" u="none" strike="noStrike" cap="none" normalizeH="0" baseline="0">
                <a:ln>
                  <a:noFill/>
                </a:ln>
                <a:solidFill>
                  <a:srgbClr val="000000"/>
                </a:solidFill>
                <a:effectLst/>
                <a:latin typeface="Calibri" panose="020F0502020204030204" pitchFamily="34" charset="0"/>
              </a:rPr>
              <a:t>Fritzing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 Box 4">
            <a:extLst>
              <a:ext uri="{FF2B5EF4-FFF2-40B4-BE49-F238E27FC236}">
                <a16:creationId xmlns:a16="http://schemas.microsoft.com/office/drawing/2014/main" id="{8CFE9315-F0FC-4C7E-A0FA-8175CEB58ABB}"/>
              </a:ext>
            </a:extLst>
          </p:cNvPr>
          <p:cNvSpPr txBox="1">
            <a:spLocks noChangeArrowheads="1"/>
          </p:cNvSpPr>
          <p:nvPr/>
        </p:nvSpPr>
        <p:spPr bwMode="auto">
          <a:xfrm>
            <a:off x="4567609" y="279338"/>
            <a:ext cx="6769100" cy="14843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AU" altLang="en-US" sz="1100" b="1" i="0" u="none" strike="noStrike" cap="none" normalizeH="0" baseline="0">
                <a:ln>
                  <a:noFill/>
                </a:ln>
                <a:solidFill>
                  <a:srgbClr val="666666"/>
                </a:solidFill>
                <a:effectLst/>
                <a:latin typeface="Open Sans" panose="020B0606030504020204" pitchFamily="34" charset="0"/>
              </a:rPr>
              <a:t>Fritzing is an</a:t>
            </a:r>
            <a:r>
              <a:rPr kumimoji="0" lang="en-AU" altLang="en-US" sz="1100" b="1" i="0" u="sng" strike="noStrike" cap="none" normalizeH="0" baseline="0">
                <a:ln>
                  <a:noFill/>
                </a:ln>
                <a:solidFill>
                  <a:srgbClr val="085296"/>
                </a:solidFill>
                <a:effectLst/>
                <a:latin typeface="Open Sans" panose="020B0606030504020204" pitchFamily="34" charset="0"/>
              </a:rPr>
              <a:t>Electronic Design Automation</a:t>
            </a:r>
            <a:r>
              <a:rPr kumimoji="0" lang="en-AU" altLang="en-US" sz="1100" b="1" i="0" u="none" strike="noStrike" cap="none" normalizeH="0" baseline="0">
                <a:ln>
                  <a:noFill/>
                </a:ln>
                <a:solidFill>
                  <a:srgbClr val="666666"/>
                </a:solidFill>
                <a:effectLst/>
                <a:latin typeface="Open Sans" panose="020B0606030504020204" pitchFamily="34" charset="0"/>
              </a:rPr>
              <a:t>for designers, artists and just anyone who has interest in physical computing and prototyping. Fritzing provides free and easy tools for documenting and sharing physical computing projects, producing layouts for Printed Circuit Boards (PCB) and teaching electronics. </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AU" altLang="en-US" sz="1100" b="1" i="0" u="none" strike="noStrike" cap="none" normalizeH="0" baseline="0">
                <a:ln>
                  <a:noFill/>
                </a:ln>
                <a:solidFill>
                  <a:srgbClr val="666666"/>
                </a:solidFill>
                <a:effectLst/>
                <a:latin typeface="Open Sans" panose="020B0606030504020204" pitchFamily="34" charset="0"/>
              </a:rPr>
              <a:t>It allows you to swap from the Diagrams below to Schematic to PCB to Code. It has a variety of microcontroller types and components. People use Fritzing to explain their circuit connections.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36472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0756AB35-2639-486E-9B6A-0C111675A9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728" y="2792858"/>
            <a:ext cx="9779000" cy="39893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 Box 3">
            <a:extLst>
              <a:ext uri="{FF2B5EF4-FFF2-40B4-BE49-F238E27FC236}">
                <a16:creationId xmlns:a16="http://schemas.microsoft.com/office/drawing/2014/main" id="{BE95E058-2A70-4826-A178-D3848255C840}"/>
              </a:ext>
            </a:extLst>
          </p:cNvPr>
          <p:cNvSpPr txBox="1">
            <a:spLocks noChangeArrowheads="1"/>
          </p:cNvSpPr>
          <p:nvPr/>
        </p:nvSpPr>
        <p:spPr bwMode="auto">
          <a:xfrm>
            <a:off x="1388215" y="611633"/>
            <a:ext cx="2976563" cy="1239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7200" b="1" i="0" u="none" strike="noStrike" cap="none" normalizeH="0" baseline="0">
                <a:ln>
                  <a:noFill/>
                </a:ln>
                <a:solidFill>
                  <a:srgbClr val="000000"/>
                </a:solidFill>
                <a:effectLst/>
                <a:latin typeface="Calibri" panose="020F0502020204030204" pitchFamily="34" charset="0"/>
              </a:rPr>
              <a:t>Fritzing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6388" name="Picture 4">
            <a:extLst>
              <a:ext uri="{FF2B5EF4-FFF2-40B4-BE49-F238E27FC236}">
                <a16:creationId xmlns:a16="http://schemas.microsoft.com/office/drawing/2014/main" id="{7F2D2B72-1572-4AF1-AD6E-1F0196B92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8665" y="363983"/>
            <a:ext cx="2195513" cy="23701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 Box 5">
            <a:extLst>
              <a:ext uri="{FF2B5EF4-FFF2-40B4-BE49-F238E27FC236}">
                <a16:creationId xmlns:a16="http://schemas.microsoft.com/office/drawing/2014/main" id="{CA4C87FA-176A-422B-8B80-E5CDB8F81EEA}"/>
              </a:ext>
            </a:extLst>
          </p:cNvPr>
          <p:cNvSpPr txBox="1">
            <a:spLocks noChangeArrowheads="1"/>
          </p:cNvSpPr>
          <p:nvPr/>
        </p:nvSpPr>
        <p:spPr bwMode="auto">
          <a:xfrm>
            <a:off x="4523528" y="844996"/>
            <a:ext cx="4176712" cy="14128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dirty="0">
                <a:ln>
                  <a:noFill/>
                </a:ln>
                <a:solidFill>
                  <a:srgbClr val="000000"/>
                </a:solidFill>
                <a:effectLst/>
                <a:latin typeface="Calibri" panose="020F0502020204030204" pitchFamily="34" charset="0"/>
              </a:rPr>
              <a:t>Some suppliers selling Arduino UNO kits use Fritzing to visually explain the physical connections for each project , as below.</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62917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5E1AD851-D117-478F-AB0C-795E58A3F0FD}"/>
              </a:ext>
            </a:extLst>
          </p:cNvPr>
          <p:cNvSpPr txBox="1">
            <a:spLocks noChangeArrowheads="1"/>
          </p:cNvSpPr>
          <p:nvPr/>
        </p:nvSpPr>
        <p:spPr bwMode="auto">
          <a:xfrm>
            <a:off x="5156799" y="527622"/>
            <a:ext cx="6000122" cy="9350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dirty="0">
                <a:ln>
                  <a:noFill/>
                </a:ln>
                <a:solidFill>
                  <a:srgbClr val="000000"/>
                </a:solidFill>
                <a:effectLst/>
                <a:latin typeface="Calibri" panose="020F0502020204030204" pitchFamily="34" charset="0"/>
              </a:rPr>
              <a:t>During recent Lockdowns some of my colleagues used the free TINKERCAD Circuit program to teach Arduino circuits and Coding remotely.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6753C063-4FAC-4FC4-822F-A18875CBE6C5}"/>
              </a:ext>
            </a:extLst>
          </p:cNvPr>
          <p:cNvPicPr>
            <a:picLocks noChangeAspect="1"/>
          </p:cNvPicPr>
          <p:nvPr/>
        </p:nvPicPr>
        <p:blipFill>
          <a:blip r:embed="rId2"/>
          <a:stretch>
            <a:fillRect/>
          </a:stretch>
        </p:blipFill>
        <p:spPr>
          <a:xfrm>
            <a:off x="245903" y="88962"/>
            <a:ext cx="4910895" cy="1812355"/>
          </a:xfrm>
          <a:prstGeom prst="rect">
            <a:avLst/>
          </a:prstGeom>
        </p:spPr>
      </p:pic>
      <p:pic>
        <p:nvPicPr>
          <p:cNvPr id="8" name="Picture 7">
            <a:extLst>
              <a:ext uri="{FF2B5EF4-FFF2-40B4-BE49-F238E27FC236}">
                <a16:creationId xmlns:a16="http://schemas.microsoft.com/office/drawing/2014/main" id="{90174FAB-2E1E-4321-8E6E-D9EEC13AA7FA}"/>
              </a:ext>
            </a:extLst>
          </p:cNvPr>
          <p:cNvPicPr>
            <a:picLocks noChangeAspect="1"/>
          </p:cNvPicPr>
          <p:nvPr/>
        </p:nvPicPr>
        <p:blipFill>
          <a:blip r:embed="rId3"/>
          <a:stretch>
            <a:fillRect/>
          </a:stretch>
        </p:blipFill>
        <p:spPr>
          <a:xfrm>
            <a:off x="5894772" y="4064578"/>
            <a:ext cx="6107837" cy="2675360"/>
          </a:xfrm>
          <a:prstGeom prst="rect">
            <a:avLst/>
          </a:prstGeom>
        </p:spPr>
      </p:pic>
      <p:pic>
        <p:nvPicPr>
          <p:cNvPr id="10" name="Picture 9">
            <a:extLst>
              <a:ext uri="{FF2B5EF4-FFF2-40B4-BE49-F238E27FC236}">
                <a16:creationId xmlns:a16="http://schemas.microsoft.com/office/drawing/2014/main" id="{8D744285-7FEB-48EF-8C0B-BFA63D77EEA1}"/>
              </a:ext>
            </a:extLst>
          </p:cNvPr>
          <p:cNvPicPr>
            <a:picLocks noChangeAspect="1"/>
          </p:cNvPicPr>
          <p:nvPr/>
        </p:nvPicPr>
        <p:blipFill>
          <a:blip r:embed="rId4"/>
          <a:stretch>
            <a:fillRect/>
          </a:stretch>
        </p:blipFill>
        <p:spPr>
          <a:xfrm>
            <a:off x="40808" y="4015555"/>
            <a:ext cx="5687960" cy="2753483"/>
          </a:xfrm>
          <a:prstGeom prst="rect">
            <a:avLst/>
          </a:prstGeom>
        </p:spPr>
      </p:pic>
      <p:sp>
        <p:nvSpPr>
          <p:cNvPr id="11" name="TextBox 10">
            <a:extLst>
              <a:ext uri="{FF2B5EF4-FFF2-40B4-BE49-F238E27FC236}">
                <a16:creationId xmlns:a16="http://schemas.microsoft.com/office/drawing/2014/main" id="{C813E037-4622-4784-98E7-537635342F81}"/>
              </a:ext>
            </a:extLst>
          </p:cNvPr>
          <p:cNvSpPr txBox="1"/>
          <p:nvPr/>
        </p:nvSpPr>
        <p:spPr>
          <a:xfrm>
            <a:off x="1455939" y="2629865"/>
            <a:ext cx="3808520" cy="461665"/>
          </a:xfrm>
          <a:prstGeom prst="rect">
            <a:avLst/>
          </a:prstGeom>
          <a:noFill/>
        </p:spPr>
        <p:txBody>
          <a:bodyPr wrap="square" rtlCol="0">
            <a:spAutoFit/>
          </a:bodyPr>
          <a:lstStyle/>
          <a:p>
            <a:r>
              <a:rPr lang="en-AU" sz="1200" b="1" dirty="0"/>
              <a:t>5 - TINKERCAD has under Arduino UNO R3, 23 examples that you can select and pull across, simulate &amp; see Code.</a:t>
            </a:r>
          </a:p>
        </p:txBody>
      </p:sp>
      <p:sp>
        <p:nvSpPr>
          <p:cNvPr id="13" name="TextBox 12">
            <a:extLst>
              <a:ext uri="{FF2B5EF4-FFF2-40B4-BE49-F238E27FC236}">
                <a16:creationId xmlns:a16="http://schemas.microsoft.com/office/drawing/2014/main" id="{02DA5416-7458-41E1-92F5-FC1427E31149}"/>
              </a:ext>
            </a:extLst>
          </p:cNvPr>
          <p:cNvSpPr txBox="1"/>
          <p:nvPr/>
        </p:nvSpPr>
        <p:spPr>
          <a:xfrm>
            <a:off x="6545575" y="3685626"/>
            <a:ext cx="2933688" cy="276999"/>
          </a:xfrm>
          <a:prstGeom prst="rect">
            <a:avLst/>
          </a:prstGeom>
          <a:noFill/>
        </p:spPr>
        <p:txBody>
          <a:bodyPr wrap="none" rtlCol="0">
            <a:spAutoFit/>
          </a:bodyPr>
          <a:lstStyle/>
          <a:p>
            <a:r>
              <a:rPr lang="en-AU" sz="1200" b="1" dirty="0"/>
              <a:t>6 -You can show the Code in Text or Blocks.</a:t>
            </a:r>
          </a:p>
        </p:txBody>
      </p:sp>
      <p:cxnSp>
        <p:nvCxnSpPr>
          <p:cNvPr id="14" name="Straight Arrow Connector 13">
            <a:extLst>
              <a:ext uri="{FF2B5EF4-FFF2-40B4-BE49-F238E27FC236}">
                <a16:creationId xmlns:a16="http://schemas.microsoft.com/office/drawing/2014/main" id="{20D10CF2-808F-47C7-8389-17E19FF1EDFA}"/>
              </a:ext>
            </a:extLst>
          </p:cNvPr>
          <p:cNvCxnSpPr/>
          <p:nvPr/>
        </p:nvCxnSpPr>
        <p:spPr>
          <a:xfrm>
            <a:off x="3861786" y="3032665"/>
            <a:ext cx="887767" cy="102443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E1EFC290-90CE-45EA-936D-739D045CA879}"/>
              </a:ext>
            </a:extLst>
          </p:cNvPr>
          <p:cNvCxnSpPr>
            <a:cxnSpLocks/>
          </p:cNvCxnSpPr>
          <p:nvPr/>
        </p:nvCxnSpPr>
        <p:spPr>
          <a:xfrm flipH="1">
            <a:off x="4083728" y="4835583"/>
            <a:ext cx="665825" cy="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BEDCEFB6-FFFF-424A-8D2C-247D7305F347}"/>
              </a:ext>
            </a:extLst>
          </p:cNvPr>
          <p:cNvCxnSpPr>
            <a:cxnSpLocks/>
          </p:cNvCxnSpPr>
          <p:nvPr/>
        </p:nvCxnSpPr>
        <p:spPr>
          <a:xfrm>
            <a:off x="9010835" y="4015555"/>
            <a:ext cx="627301" cy="662977"/>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a16="http://schemas.microsoft.com/office/drawing/2014/main" id="{C7227C6B-FC1E-4252-B09C-7064FEA526B9}"/>
              </a:ext>
            </a:extLst>
          </p:cNvPr>
          <p:cNvSpPr txBox="1"/>
          <p:nvPr/>
        </p:nvSpPr>
        <p:spPr>
          <a:xfrm>
            <a:off x="9882312" y="2758962"/>
            <a:ext cx="2358529" cy="854070"/>
          </a:xfrm>
          <a:prstGeom prst="rect">
            <a:avLst/>
          </a:prstGeom>
          <a:noFill/>
        </p:spPr>
        <p:txBody>
          <a:bodyPr wrap="square" rtlCol="0">
            <a:spAutoFit/>
          </a:bodyPr>
          <a:lstStyle/>
          <a:p>
            <a:r>
              <a:rPr lang="en-AU" sz="1200" b="1" dirty="0"/>
              <a:t>7 - You can start and stop the Simulation of the Sketch to see components flashing and hear sounds.</a:t>
            </a:r>
          </a:p>
        </p:txBody>
      </p:sp>
      <p:cxnSp>
        <p:nvCxnSpPr>
          <p:cNvPr id="21" name="Straight Arrow Connector 20">
            <a:extLst>
              <a:ext uri="{FF2B5EF4-FFF2-40B4-BE49-F238E27FC236}">
                <a16:creationId xmlns:a16="http://schemas.microsoft.com/office/drawing/2014/main" id="{7A34F600-998B-44DD-AC2B-7D220BF50840}"/>
              </a:ext>
            </a:extLst>
          </p:cNvPr>
          <p:cNvCxnSpPr>
            <a:cxnSpLocks/>
          </p:cNvCxnSpPr>
          <p:nvPr/>
        </p:nvCxnSpPr>
        <p:spPr>
          <a:xfrm flipH="1">
            <a:off x="10910656" y="3477856"/>
            <a:ext cx="150921" cy="869187"/>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24" name="Picture 23">
            <a:extLst>
              <a:ext uri="{FF2B5EF4-FFF2-40B4-BE49-F238E27FC236}">
                <a16:creationId xmlns:a16="http://schemas.microsoft.com/office/drawing/2014/main" id="{4A1203E9-D102-481F-AE8F-BD52DBD82C9C}"/>
              </a:ext>
            </a:extLst>
          </p:cNvPr>
          <p:cNvPicPr>
            <a:picLocks noChangeAspect="1"/>
          </p:cNvPicPr>
          <p:nvPr/>
        </p:nvPicPr>
        <p:blipFill>
          <a:blip r:embed="rId5"/>
          <a:stretch>
            <a:fillRect/>
          </a:stretch>
        </p:blipFill>
        <p:spPr>
          <a:xfrm>
            <a:off x="5858412" y="1115193"/>
            <a:ext cx="1864765" cy="1991235"/>
          </a:xfrm>
          <a:prstGeom prst="rect">
            <a:avLst/>
          </a:prstGeom>
        </p:spPr>
      </p:pic>
      <p:sp>
        <p:nvSpPr>
          <p:cNvPr id="30" name="TextBox 29">
            <a:extLst>
              <a:ext uri="{FF2B5EF4-FFF2-40B4-BE49-F238E27FC236}">
                <a16:creationId xmlns:a16="http://schemas.microsoft.com/office/drawing/2014/main" id="{5E2802EE-BF79-483B-A3A7-A583C7869450}"/>
              </a:ext>
            </a:extLst>
          </p:cNvPr>
          <p:cNvSpPr txBox="1"/>
          <p:nvPr/>
        </p:nvSpPr>
        <p:spPr>
          <a:xfrm>
            <a:off x="3977534" y="1567340"/>
            <a:ext cx="2358529" cy="276999"/>
          </a:xfrm>
          <a:prstGeom prst="rect">
            <a:avLst/>
          </a:prstGeom>
          <a:noFill/>
        </p:spPr>
        <p:txBody>
          <a:bodyPr wrap="square" rtlCol="0">
            <a:spAutoFit/>
          </a:bodyPr>
          <a:lstStyle/>
          <a:p>
            <a:r>
              <a:rPr lang="en-AU" sz="1200" b="1" dirty="0"/>
              <a:t>1 – Log in to TINKERCAD</a:t>
            </a:r>
          </a:p>
        </p:txBody>
      </p:sp>
      <p:cxnSp>
        <p:nvCxnSpPr>
          <p:cNvPr id="31" name="Straight Arrow Connector 30">
            <a:extLst>
              <a:ext uri="{FF2B5EF4-FFF2-40B4-BE49-F238E27FC236}">
                <a16:creationId xmlns:a16="http://schemas.microsoft.com/office/drawing/2014/main" id="{32D9597B-9611-4B0E-876E-4AE133231092}"/>
              </a:ext>
            </a:extLst>
          </p:cNvPr>
          <p:cNvCxnSpPr>
            <a:cxnSpLocks/>
            <a:stCxn id="30" idx="0"/>
          </p:cNvCxnSpPr>
          <p:nvPr/>
        </p:nvCxnSpPr>
        <p:spPr>
          <a:xfrm flipV="1">
            <a:off x="5156799" y="1296142"/>
            <a:ext cx="682515" cy="271198"/>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id="{212B6BF6-DA28-4912-A115-5E1E8ACEC8E5}"/>
              </a:ext>
            </a:extLst>
          </p:cNvPr>
          <p:cNvSpPr txBox="1"/>
          <p:nvPr/>
        </p:nvSpPr>
        <p:spPr>
          <a:xfrm>
            <a:off x="3775013" y="1977178"/>
            <a:ext cx="1381785" cy="276999"/>
          </a:xfrm>
          <a:prstGeom prst="rect">
            <a:avLst/>
          </a:prstGeom>
          <a:noFill/>
        </p:spPr>
        <p:txBody>
          <a:bodyPr wrap="square" rtlCol="0">
            <a:spAutoFit/>
          </a:bodyPr>
          <a:lstStyle/>
          <a:p>
            <a:r>
              <a:rPr lang="en-AU" sz="1200" b="1" dirty="0"/>
              <a:t>2 – Select Circuits</a:t>
            </a:r>
          </a:p>
        </p:txBody>
      </p:sp>
      <p:cxnSp>
        <p:nvCxnSpPr>
          <p:cNvPr id="35" name="Straight Arrow Connector 34">
            <a:extLst>
              <a:ext uri="{FF2B5EF4-FFF2-40B4-BE49-F238E27FC236}">
                <a16:creationId xmlns:a16="http://schemas.microsoft.com/office/drawing/2014/main" id="{1CB26AC2-71E9-49B4-9A60-5E758EA156C8}"/>
              </a:ext>
            </a:extLst>
          </p:cNvPr>
          <p:cNvCxnSpPr>
            <a:cxnSpLocks/>
          </p:cNvCxnSpPr>
          <p:nvPr/>
        </p:nvCxnSpPr>
        <p:spPr>
          <a:xfrm>
            <a:off x="5078027" y="2110810"/>
            <a:ext cx="926328" cy="26802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8" name="TextBox 37">
            <a:extLst>
              <a:ext uri="{FF2B5EF4-FFF2-40B4-BE49-F238E27FC236}">
                <a16:creationId xmlns:a16="http://schemas.microsoft.com/office/drawing/2014/main" id="{A093529C-8F11-4353-B920-EFAF67AB884D}"/>
              </a:ext>
            </a:extLst>
          </p:cNvPr>
          <p:cNvSpPr txBox="1"/>
          <p:nvPr/>
        </p:nvSpPr>
        <p:spPr>
          <a:xfrm>
            <a:off x="8192370" y="1844339"/>
            <a:ext cx="3313090" cy="646331"/>
          </a:xfrm>
          <a:prstGeom prst="rect">
            <a:avLst/>
          </a:prstGeom>
          <a:noFill/>
        </p:spPr>
        <p:txBody>
          <a:bodyPr wrap="square" rtlCol="0">
            <a:spAutoFit/>
          </a:bodyPr>
          <a:lstStyle/>
          <a:p>
            <a:r>
              <a:rPr lang="en-AU" sz="1200" b="1" dirty="0"/>
              <a:t>4 – Select Create new Circuits, , </a:t>
            </a:r>
          </a:p>
          <a:p>
            <a:r>
              <a:rPr lang="en-AU" sz="1200" b="1" dirty="0"/>
              <a:t>create your own (100 components)</a:t>
            </a:r>
          </a:p>
          <a:p>
            <a:endParaRPr lang="en-AU" sz="1200" b="1" dirty="0"/>
          </a:p>
        </p:txBody>
      </p:sp>
      <p:cxnSp>
        <p:nvCxnSpPr>
          <p:cNvPr id="39" name="Straight Arrow Connector 38">
            <a:extLst>
              <a:ext uri="{FF2B5EF4-FFF2-40B4-BE49-F238E27FC236}">
                <a16:creationId xmlns:a16="http://schemas.microsoft.com/office/drawing/2014/main" id="{CB16509D-F5BB-424E-A108-59B1D77CCE99}"/>
              </a:ext>
            </a:extLst>
          </p:cNvPr>
          <p:cNvCxnSpPr>
            <a:cxnSpLocks/>
          </p:cNvCxnSpPr>
          <p:nvPr/>
        </p:nvCxnSpPr>
        <p:spPr>
          <a:xfrm flipH="1">
            <a:off x="7436556" y="2010620"/>
            <a:ext cx="755814" cy="197518"/>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43" name="Straight Arrow Connector 42">
            <a:extLst>
              <a:ext uri="{FF2B5EF4-FFF2-40B4-BE49-F238E27FC236}">
                <a16:creationId xmlns:a16="http://schemas.microsoft.com/office/drawing/2014/main" id="{001AE7D5-2E24-4C50-B5F6-AA0D30F5206A}"/>
              </a:ext>
            </a:extLst>
          </p:cNvPr>
          <p:cNvCxnSpPr>
            <a:cxnSpLocks/>
            <a:stCxn id="46" idx="1"/>
          </p:cNvCxnSpPr>
          <p:nvPr/>
        </p:nvCxnSpPr>
        <p:spPr>
          <a:xfrm flipH="1">
            <a:off x="7742276" y="2671069"/>
            <a:ext cx="402944" cy="29467"/>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46" name="TextBox 45">
            <a:extLst>
              <a:ext uri="{FF2B5EF4-FFF2-40B4-BE49-F238E27FC236}">
                <a16:creationId xmlns:a16="http://schemas.microsoft.com/office/drawing/2014/main" id="{AEEC57B0-6E1E-4E09-8699-5F926AF2E26A}"/>
              </a:ext>
            </a:extLst>
          </p:cNvPr>
          <p:cNvSpPr txBox="1"/>
          <p:nvPr/>
        </p:nvSpPr>
        <p:spPr>
          <a:xfrm>
            <a:off x="8145220" y="2532569"/>
            <a:ext cx="2358529" cy="276999"/>
          </a:xfrm>
          <a:prstGeom prst="rect">
            <a:avLst/>
          </a:prstGeom>
          <a:noFill/>
        </p:spPr>
        <p:txBody>
          <a:bodyPr wrap="square" rtlCol="0">
            <a:spAutoFit/>
          </a:bodyPr>
          <a:lstStyle/>
          <a:p>
            <a:r>
              <a:rPr lang="en-AU" sz="1200" b="1" dirty="0"/>
              <a:t>Recent shared examples</a:t>
            </a:r>
          </a:p>
        </p:txBody>
      </p:sp>
      <p:sp>
        <p:nvSpPr>
          <p:cNvPr id="22" name="TextBox 21">
            <a:extLst>
              <a:ext uri="{FF2B5EF4-FFF2-40B4-BE49-F238E27FC236}">
                <a16:creationId xmlns:a16="http://schemas.microsoft.com/office/drawing/2014/main" id="{731A19EF-E264-43FC-99DC-A7CB809A7CE8}"/>
              </a:ext>
            </a:extLst>
          </p:cNvPr>
          <p:cNvSpPr txBox="1"/>
          <p:nvPr/>
        </p:nvSpPr>
        <p:spPr>
          <a:xfrm>
            <a:off x="8145219" y="1222549"/>
            <a:ext cx="2358529" cy="276999"/>
          </a:xfrm>
          <a:prstGeom prst="rect">
            <a:avLst/>
          </a:prstGeom>
          <a:noFill/>
        </p:spPr>
        <p:txBody>
          <a:bodyPr wrap="square" rtlCol="0">
            <a:spAutoFit/>
          </a:bodyPr>
          <a:lstStyle/>
          <a:p>
            <a:r>
              <a:rPr lang="en-AU" sz="1200" b="1" dirty="0"/>
              <a:t>3 – Gallery- Lots of examples</a:t>
            </a:r>
          </a:p>
        </p:txBody>
      </p:sp>
      <p:cxnSp>
        <p:nvCxnSpPr>
          <p:cNvPr id="23" name="Straight Arrow Connector 22">
            <a:extLst>
              <a:ext uri="{FF2B5EF4-FFF2-40B4-BE49-F238E27FC236}">
                <a16:creationId xmlns:a16="http://schemas.microsoft.com/office/drawing/2014/main" id="{39D7153D-6CCE-49B2-B848-B8016A3936EE}"/>
              </a:ext>
            </a:extLst>
          </p:cNvPr>
          <p:cNvCxnSpPr>
            <a:cxnSpLocks/>
            <a:stCxn id="22" idx="1"/>
          </p:cNvCxnSpPr>
          <p:nvPr/>
        </p:nvCxnSpPr>
        <p:spPr>
          <a:xfrm flipH="1" flipV="1">
            <a:off x="7672417" y="1321309"/>
            <a:ext cx="472802" cy="3974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E5BC8C40-4AC4-404B-6BD4-AE18F2BFE059}"/>
              </a:ext>
            </a:extLst>
          </p:cNvPr>
          <p:cNvSpPr txBox="1"/>
          <p:nvPr/>
        </p:nvSpPr>
        <p:spPr>
          <a:xfrm>
            <a:off x="9638136" y="6191878"/>
            <a:ext cx="2602705" cy="461665"/>
          </a:xfrm>
          <a:prstGeom prst="rect">
            <a:avLst/>
          </a:prstGeom>
          <a:noFill/>
        </p:spPr>
        <p:txBody>
          <a:bodyPr wrap="square" rtlCol="0">
            <a:spAutoFit/>
          </a:bodyPr>
          <a:lstStyle/>
          <a:p>
            <a:r>
              <a:rPr lang="en-AU" sz="1200" b="1" dirty="0"/>
              <a:t>8- Highlight the Text, Copy and Paste into the Arduino IDE, Upload &amp; Run.</a:t>
            </a:r>
          </a:p>
        </p:txBody>
      </p:sp>
      <p:cxnSp>
        <p:nvCxnSpPr>
          <p:cNvPr id="4" name="Straight Arrow Connector 3">
            <a:extLst>
              <a:ext uri="{FF2B5EF4-FFF2-40B4-BE49-F238E27FC236}">
                <a16:creationId xmlns:a16="http://schemas.microsoft.com/office/drawing/2014/main" id="{C9D0D7ED-9F9F-D75B-D155-4B8B07A20106}"/>
              </a:ext>
            </a:extLst>
          </p:cNvPr>
          <p:cNvCxnSpPr>
            <a:cxnSpLocks/>
          </p:cNvCxnSpPr>
          <p:nvPr/>
        </p:nvCxnSpPr>
        <p:spPr>
          <a:xfrm flipH="1" flipV="1">
            <a:off x="10814858" y="6068291"/>
            <a:ext cx="690602" cy="123587"/>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86840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Text Box 92">
            <a:extLst>
              <a:ext uri="{FF2B5EF4-FFF2-40B4-BE49-F238E27FC236}">
                <a16:creationId xmlns:a16="http://schemas.microsoft.com/office/drawing/2014/main" id="{B61EF55B-BEEA-68C6-789C-C97069D23134}"/>
              </a:ext>
            </a:extLst>
          </p:cNvPr>
          <p:cNvSpPr txBox="1">
            <a:spLocks noChangeArrowheads="1"/>
          </p:cNvSpPr>
          <p:nvPr/>
        </p:nvSpPr>
        <p:spPr bwMode="auto">
          <a:xfrm>
            <a:off x="1305665" y="373755"/>
            <a:ext cx="9728200" cy="490538"/>
          </a:xfrm>
          <a:prstGeom prst="rect">
            <a:avLst/>
          </a:prstGeom>
          <a:solidFill>
            <a:srgbClr val="BED7EF"/>
          </a:solidFill>
          <a:ln w="317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2800" b="1" i="0" u="none" strike="noStrike" cap="none" normalizeH="0" baseline="0">
                <a:ln>
                  <a:noFill/>
                </a:ln>
                <a:solidFill>
                  <a:srgbClr val="000000"/>
                </a:solidFill>
                <a:effectLst/>
                <a:latin typeface="Calibri" panose="020F0502020204030204" pitchFamily="34" charset="0"/>
              </a:rPr>
              <a:t>Using TINKERCAD Block Coding to Code your Arduino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6" name="Text Box 93">
            <a:extLst>
              <a:ext uri="{FF2B5EF4-FFF2-40B4-BE49-F238E27FC236}">
                <a16:creationId xmlns:a16="http://schemas.microsoft.com/office/drawing/2014/main" id="{A31F5AEB-DD2F-168A-0498-07C0D4AFEA1E}"/>
              </a:ext>
            </a:extLst>
          </p:cNvPr>
          <p:cNvSpPr txBox="1">
            <a:spLocks noChangeArrowheads="1"/>
          </p:cNvSpPr>
          <p:nvPr/>
        </p:nvSpPr>
        <p:spPr bwMode="auto">
          <a:xfrm>
            <a:off x="9500340" y="962718"/>
            <a:ext cx="1776413" cy="4476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Pat McMahon V1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–14/8/2022.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118" name="Picture 94">
            <a:extLst>
              <a:ext uri="{FF2B5EF4-FFF2-40B4-BE49-F238E27FC236}">
                <a16:creationId xmlns:a16="http://schemas.microsoft.com/office/drawing/2014/main" id="{E13C880C-7755-849E-BA4B-D4DA1942C9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1653" y="3574155"/>
            <a:ext cx="4543425" cy="26876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27" name="Text Box 95">
            <a:extLst>
              <a:ext uri="{FF2B5EF4-FFF2-40B4-BE49-F238E27FC236}">
                <a16:creationId xmlns:a16="http://schemas.microsoft.com/office/drawing/2014/main" id="{6A5646C0-7F44-ABC6-338E-CCF1091283F7}"/>
              </a:ext>
            </a:extLst>
          </p:cNvPr>
          <p:cNvSpPr txBox="1">
            <a:spLocks noChangeArrowheads="1"/>
          </p:cNvSpPr>
          <p:nvPr/>
        </p:nvSpPr>
        <p:spPr bwMode="auto">
          <a:xfrm>
            <a:off x="1947015" y="1526280"/>
            <a:ext cx="9109075" cy="4254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1" i="0" u="sng" strike="noStrike" cap="none" normalizeH="0" baseline="0">
                <a:ln>
                  <a:noFill/>
                </a:ln>
                <a:solidFill>
                  <a:srgbClr val="000000"/>
                </a:solidFill>
                <a:effectLst/>
                <a:latin typeface="Calibri" panose="020F0502020204030204" pitchFamily="34" charset="0"/>
              </a:rPr>
              <a:t>Design Brief </a:t>
            </a:r>
            <a:r>
              <a:rPr kumimoji="0" lang="en-AU" altLang="en-US" sz="1000" b="1" i="0" u="none" strike="noStrike" cap="none" normalizeH="0" baseline="0">
                <a:ln>
                  <a:noFill/>
                </a:ln>
                <a:solidFill>
                  <a:srgbClr val="000000"/>
                </a:solidFill>
                <a:effectLst/>
                <a:latin typeface="Calibri" panose="020F0502020204030204" pitchFamily="34" charset="0"/>
              </a:rPr>
              <a:t>-  We will use Tinkercad Block Coding for the Blink Sketch, convert it to text, copy it and paste it into the Arduino IDE and Upload and run the Blink Sketch on your Arduino Board.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120" name="Picture 96">
            <a:extLst>
              <a:ext uri="{FF2B5EF4-FFF2-40B4-BE49-F238E27FC236}">
                <a16:creationId xmlns:a16="http://schemas.microsoft.com/office/drawing/2014/main" id="{691A72E7-3088-AE58-086C-EE196168C1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753" y="1129405"/>
            <a:ext cx="561975"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29" name="Text Box 97">
            <a:extLst>
              <a:ext uri="{FF2B5EF4-FFF2-40B4-BE49-F238E27FC236}">
                <a16:creationId xmlns:a16="http://schemas.microsoft.com/office/drawing/2014/main" id="{4CA31427-DDDE-815A-6521-B6C4593D9620}"/>
              </a:ext>
            </a:extLst>
          </p:cNvPr>
          <p:cNvSpPr txBox="1">
            <a:spLocks noChangeArrowheads="1"/>
          </p:cNvSpPr>
          <p:nvPr/>
        </p:nvSpPr>
        <p:spPr bwMode="auto">
          <a:xfrm>
            <a:off x="1678728" y="962718"/>
            <a:ext cx="8212137" cy="563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a:ln>
                  <a:noFill/>
                </a:ln>
                <a:solidFill>
                  <a:srgbClr val="253858"/>
                </a:solidFill>
                <a:effectLst/>
                <a:latin typeface="Arial" panose="020B0604020202020204" pitchFamily="34" charset="0"/>
              </a:rPr>
              <a:t>For Arduino beginners, this will help you without the knowledge of the C++ programming language, write a program, that is, assemble a program from blocks and upload it to the Arduino board. </a:t>
            </a:r>
            <a:r>
              <a:rPr kumimoji="0" lang="en-AU" altLang="en-US" sz="1000" b="0" i="0" u="none" strike="noStrike" cap="none" normalizeH="0" baseline="0">
                <a:ln>
                  <a:noFill/>
                </a:ln>
                <a:solidFill>
                  <a:srgbClr val="000000"/>
                </a:solidFill>
                <a:effectLst/>
                <a:latin typeface="Arial" panose="020B0604020202020204" pitchFamily="34" charset="0"/>
              </a:rPr>
              <a:t>Instead of writing code, worrying about syntax, and (mis)placing semicolons, curly brackets etc, this allows you tovisually programa snapped-together list of code blocks.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1" name="Text Box 98">
            <a:extLst>
              <a:ext uri="{FF2B5EF4-FFF2-40B4-BE49-F238E27FC236}">
                <a16:creationId xmlns:a16="http://schemas.microsoft.com/office/drawing/2014/main" id="{1E4C27ED-5A8E-7832-A53E-A6AE0D39CB89}"/>
              </a:ext>
            </a:extLst>
          </p:cNvPr>
          <p:cNvSpPr txBox="1">
            <a:spLocks noChangeArrowheads="1"/>
          </p:cNvSpPr>
          <p:nvPr/>
        </p:nvSpPr>
        <p:spPr bwMode="auto">
          <a:xfrm>
            <a:off x="1462828" y="1855961"/>
            <a:ext cx="3717925" cy="48561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rgbClr val="000000"/>
                </a:solidFill>
                <a:effectLst/>
                <a:latin typeface="Calibri" panose="020F0502020204030204" pitchFamily="34" charset="0"/>
              </a:rPr>
              <a:t>1—Join or Log into </a:t>
            </a:r>
            <a:r>
              <a:rPr kumimoji="0" lang="en-AU" altLang="en-US" sz="1000" b="0" i="0" u="none" strike="noStrike" cap="none" normalizeH="0" baseline="0" dirty="0" err="1">
                <a:ln>
                  <a:noFill/>
                </a:ln>
                <a:solidFill>
                  <a:srgbClr val="000000"/>
                </a:solidFill>
                <a:effectLst/>
                <a:latin typeface="Calibri" panose="020F0502020204030204" pitchFamily="34" charset="0"/>
              </a:rPr>
              <a:t>Tinkercad</a:t>
            </a:r>
            <a:r>
              <a:rPr kumimoji="0" lang="en-AU" altLang="en-US" sz="1000" b="0" i="0" u="none" strike="noStrike" cap="none" normalizeH="0" baseline="0" dirty="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rgbClr val="000000"/>
                </a:solidFill>
                <a:effectLst/>
                <a:latin typeface="Calibri" panose="020F0502020204030204" pitchFamily="34" charset="0"/>
              </a:rPr>
              <a:t>2— Go to Circuits.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rgbClr val="000000"/>
                </a:solidFill>
                <a:effectLst/>
                <a:latin typeface="Calibri" panose="020F0502020204030204" pitchFamily="34" charset="0"/>
              </a:rPr>
              <a:t>3—Create a New Circuit.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rgbClr val="000000"/>
                </a:solidFill>
                <a:effectLst/>
                <a:latin typeface="Calibri" panose="020F0502020204030204" pitchFamily="34" charset="0"/>
              </a:rPr>
              <a:t>4— Go to Components Basic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rgbClr val="000000"/>
                </a:solidFill>
                <a:effectLst/>
                <a:latin typeface="Calibri" panose="020F0502020204030204" pitchFamily="34" charset="0"/>
              </a:rPr>
              <a:t>5—Go to Starters &gt;Arduino.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rgbClr val="000000"/>
                </a:solidFill>
                <a:effectLst/>
                <a:latin typeface="Calibri" panose="020F0502020204030204" pitchFamily="34" charset="0"/>
              </a:rPr>
              <a:t>6—Pull across the desired Uno Picture you choose </a:t>
            </a:r>
            <a:r>
              <a:rPr kumimoji="0" lang="en-AU" altLang="en-US" sz="1000" b="0" i="0" u="none" strike="noStrike" cap="none" normalizeH="0" baseline="0" dirty="0" err="1">
                <a:ln>
                  <a:noFill/>
                </a:ln>
                <a:solidFill>
                  <a:srgbClr val="000000"/>
                </a:solidFill>
                <a:effectLst/>
                <a:latin typeface="Calibri" panose="020F0502020204030204" pitchFamily="34" charset="0"/>
              </a:rPr>
              <a:t>ie</a:t>
            </a:r>
            <a:r>
              <a:rPr kumimoji="0" lang="en-AU" altLang="en-US" sz="1000" b="0" i="0" u="none" strike="noStrike" cap="none" normalizeH="0" baseline="0" dirty="0">
                <a:ln>
                  <a:noFill/>
                </a:ln>
                <a:solidFill>
                  <a:srgbClr val="000000"/>
                </a:solidFill>
                <a:effectLst/>
                <a:latin typeface="Calibri" panose="020F0502020204030204" pitchFamily="34" charset="0"/>
              </a:rPr>
              <a:t> Blink</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AU" altLang="en-US" sz="1000" dirty="0">
              <a:solidFill>
                <a:srgbClr val="000000"/>
              </a:solidFill>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AU" altLang="en-US" sz="1000" dirty="0">
              <a:solidFill>
                <a:srgbClr val="000000"/>
              </a:solidFill>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AU" altLang="en-US" sz="1000" dirty="0">
              <a:solidFill>
                <a:srgbClr val="000000"/>
              </a:solidFill>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rgbClr val="000000"/>
                </a:solidFill>
                <a:effectLst/>
                <a:latin typeface="Calibri" panose="020F0502020204030204" pitchFamily="34" charset="0"/>
              </a:rPr>
              <a:t>7— Select Code 		Blocks appear for Blink Sketch.</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rgbClr val="000000"/>
                </a:solidFill>
                <a:effectLst/>
                <a:latin typeface="Calibri" panose="020F0502020204030204" pitchFamily="34" charset="0"/>
              </a:rPr>
              <a:t>Try		to see the simulation Run, change 		the waits and test.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123" name="Picture 99">
            <a:extLst>
              <a:ext uri="{FF2B5EF4-FFF2-40B4-BE49-F238E27FC236}">
                <a16:creationId xmlns:a16="http://schemas.microsoft.com/office/drawing/2014/main" id="{0B0C29C6-FC04-2765-931F-49D1864A62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5700" y="2211966"/>
            <a:ext cx="868363" cy="1968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24" name="Picture 100">
            <a:extLst>
              <a:ext uri="{FF2B5EF4-FFF2-40B4-BE49-F238E27FC236}">
                <a16:creationId xmlns:a16="http://schemas.microsoft.com/office/drawing/2014/main" id="{5B7423CE-2F5C-FC9E-A71C-3C519ADF5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035" y="1845130"/>
            <a:ext cx="314325" cy="3397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25" name="Picture 101">
            <a:extLst>
              <a:ext uri="{FF2B5EF4-FFF2-40B4-BE49-F238E27FC236}">
                <a16:creationId xmlns:a16="http://schemas.microsoft.com/office/drawing/2014/main" id="{3D77820F-D3C9-D1B8-8D6E-A9BFBC8428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5058" y="2502407"/>
            <a:ext cx="784225" cy="2238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26" name="Picture 102">
            <a:extLst>
              <a:ext uri="{FF2B5EF4-FFF2-40B4-BE49-F238E27FC236}">
                <a16:creationId xmlns:a16="http://schemas.microsoft.com/office/drawing/2014/main" id="{60DE4A75-DCC6-0E96-E60D-32094B518C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0785" y="2794693"/>
            <a:ext cx="1003300" cy="2524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27" name="Picture 103">
            <a:extLst>
              <a:ext uri="{FF2B5EF4-FFF2-40B4-BE49-F238E27FC236}">
                <a16:creationId xmlns:a16="http://schemas.microsoft.com/office/drawing/2014/main" id="{3BB2E113-27F7-A622-336D-801E7BEDEE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940" y="3157626"/>
            <a:ext cx="813593" cy="5762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1128" name="AutoShape 104">
            <a:extLst>
              <a:ext uri="{FF2B5EF4-FFF2-40B4-BE49-F238E27FC236}">
                <a16:creationId xmlns:a16="http://schemas.microsoft.com/office/drawing/2014/main" id="{F3171E33-EA11-F305-D230-D3EC73657DD6}"/>
              </a:ext>
            </a:extLst>
          </p:cNvPr>
          <p:cNvCxnSpPr>
            <a:cxnSpLocks noChangeShapeType="1"/>
            <a:endCxn id="1127" idx="1"/>
          </p:cNvCxnSpPr>
          <p:nvPr/>
        </p:nvCxnSpPr>
        <p:spPr bwMode="auto">
          <a:xfrm>
            <a:off x="3015449" y="3366655"/>
            <a:ext cx="1252491" cy="79102"/>
          </a:xfrm>
          <a:prstGeom prst="straightConnector1">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1129" name="Picture 105">
            <a:extLst>
              <a:ext uri="{FF2B5EF4-FFF2-40B4-BE49-F238E27FC236}">
                <a16:creationId xmlns:a16="http://schemas.microsoft.com/office/drawing/2014/main" id="{B1D7D51F-9636-1E8A-924E-7068A131F8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95169" y="4254779"/>
            <a:ext cx="2617788" cy="13001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1130" name="AutoShape 106">
            <a:extLst>
              <a:ext uri="{FF2B5EF4-FFF2-40B4-BE49-F238E27FC236}">
                <a16:creationId xmlns:a16="http://schemas.microsoft.com/office/drawing/2014/main" id="{5FD4C3C8-22A6-8DD9-97CE-B377465FFBFB}"/>
              </a:ext>
            </a:extLst>
          </p:cNvPr>
          <p:cNvCxnSpPr>
            <a:cxnSpLocks noChangeShapeType="1"/>
          </p:cNvCxnSpPr>
          <p:nvPr/>
        </p:nvCxnSpPr>
        <p:spPr bwMode="auto">
          <a:xfrm flipH="1">
            <a:off x="3853326" y="4701738"/>
            <a:ext cx="646113" cy="238125"/>
          </a:xfrm>
          <a:prstGeom prst="straightConnector1">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131" name="AutoShape 107">
            <a:extLst>
              <a:ext uri="{FF2B5EF4-FFF2-40B4-BE49-F238E27FC236}">
                <a16:creationId xmlns:a16="http://schemas.microsoft.com/office/drawing/2014/main" id="{EC85D69C-9393-F4CF-E08C-69BBCA6EA76A}"/>
              </a:ext>
            </a:extLst>
          </p:cNvPr>
          <p:cNvCxnSpPr>
            <a:cxnSpLocks noChangeShapeType="1"/>
          </p:cNvCxnSpPr>
          <p:nvPr/>
        </p:nvCxnSpPr>
        <p:spPr bwMode="auto">
          <a:xfrm flipV="1">
            <a:off x="4946073" y="5357522"/>
            <a:ext cx="1085580" cy="727394"/>
          </a:xfrm>
          <a:prstGeom prst="straightConnector1">
            <a:avLst/>
          </a:prstGeom>
          <a:noFill/>
          <a:ln w="254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1132" name="Picture 108">
            <a:extLst>
              <a:ext uri="{FF2B5EF4-FFF2-40B4-BE49-F238E27FC236}">
                <a16:creationId xmlns:a16="http://schemas.microsoft.com/office/drawing/2014/main" id="{5C9EE7A3-B812-0EC0-1DA0-EEB23481A3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5953" y="5864389"/>
            <a:ext cx="900113" cy="3635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32" name="Text Box 109">
            <a:extLst>
              <a:ext uri="{FF2B5EF4-FFF2-40B4-BE49-F238E27FC236}">
                <a16:creationId xmlns:a16="http://schemas.microsoft.com/office/drawing/2014/main" id="{7C01ECFF-C70F-E003-7D0E-B588685812C8}"/>
              </a:ext>
            </a:extLst>
          </p:cNvPr>
          <p:cNvSpPr txBox="1">
            <a:spLocks noChangeArrowheads="1"/>
          </p:cNvSpPr>
          <p:nvPr/>
        </p:nvSpPr>
        <p:spPr bwMode="auto">
          <a:xfrm>
            <a:off x="6031653" y="1832149"/>
            <a:ext cx="5024437" cy="49037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134" name="Picture 110">
            <a:extLst>
              <a:ext uri="{FF2B5EF4-FFF2-40B4-BE49-F238E27FC236}">
                <a16:creationId xmlns:a16="http://schemas.microsoft.com/office/drawing/2014/main" id="{CB62EE6E-9F51-9F3D-1922-13CF5BF2E9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02552" y="6319959"/>
            <a:ext cx="1258887" cy="3587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43" name="Text Box 111">
            <a:extLst>
              <a:ext uri="{FF2B5EF4-FFF2-40B4-BE49-F238E27FC236}">
                <a16:creationId xmlns:a16="http://schemas.microsoft.com/office/drawing/2014/main" id="{B49F0A79-5DA0-992A-4EAD-6ED66F2BD8CE}"/>
              </a:ext>
            </a:extLst>
          </p:cNvPr>
          <p:cNvSpPr txBox="1">
            <a:spLocks noChangeArrowheads="1"/>
          </p:cNvSpPr>
          <p:nvPr/>
        </p:nvSpPr>
        <p:spPr bwMode="auto">
          <a:xfrm>
            <a:off x="5495078" y="1894061"/>
            <a:ext cx="5561012" cy="47799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rgbClr val="000000"/>
                </a:solidFill>
                <a:effectLst/>
                <a:latin typeface="Calibri" panose="020F0502020204030204" pitchFamily="34" charset="0"/>
              </a:rPr>
              <a:t>8—Go to Blocks</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rgbClr val="000000"/>
                </a:solidFill>
                <a:effectLst/>
                <a:latin typeface="Calibri" panose="020F0502020204030204" pitchFamily="34" charset="0"/>
              </a:rPr>
              <a:t>Select Blocks &amp; Text.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AU" altLang="en-US" sz="1000" dirty="0">
              <a:solidFill>
                <a:srgbClr val="000000"/>
              </a:solidFill>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AU" altLang="en-US" sz="1000" dirty="0">
              <a:solidFill>
                <a:srgbClr val="000000"/>
              </a:solidFill>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AU" altLang="en-US" sz="1000" dirty="0">
              <a:solidFill>
                <a:srgbClr val="000000"/>
              </a:solidFill>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AU" altLang="en-US" sz="1000" dirty="0">
              <a:solidFill>
                <a:srgbClr val="000000"/>
              </a:solidFill>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AU" altLang="en-US" sz="1000" dirty="0">
              <a:solidFill>
                <a:srgbClr val="000000"/>
              </a:solidFill>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AU" altLang="en-US" sz="1000" dirty="0">
              <a:solidFill>
                <a:srgbClr val="000000"/>
              </a:solidFill>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rgbClr val="000000"/>
                </a:solidFill>
                <a:effectLst/>
                <a:latin typeface="Calibri" panose="020F0502020204030204" pitchFamily="34" charset="0"/>
              </a:rPr>
              <a:t>9— Highlight and Copy all the Text.</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rgbClr val="000000"/>
                </a:solidFill>
                <a:effectLst/>
                <a:latin typeface="Calibri" panose="020F0502020204030204" pitchFamily="34" charset="0"/>
              </a:rPr>
              <a:t>10—Paste the Text into the Arduino IDE, Rename it, then Upload to run the sketch on your Arduino.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136" name="Picture 112">
            <a:extLst>
              <a:ext uri="{FF2B5EF4-FFF2-40B4-BE49-F238E27FC236}">
                <a16:creationId xmlns:a16="http://schemas.microsoft.com/office/drawing/2014/main" id="{BFDE423A-726D-6370-A8D5-33830DCF17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31903" y="2113655"/>
            <a:ext cx="2833687" cy="13477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1137" name="AutoShape 113">
            <a:extLst>
              <a:ext uri="{FF2B5EF4-FFF2-40B4-BE49-F238E27FC236}">
                <a16:creationId xmlns:a16="http://schemas.microsoft.com/office/drawing/2014/main" id="{90A0213B-8CBF-C1F4-12BB-FE8E4DD3CEF1}"/>
              </a:ext>
            </a:extLst>
          </p:cNvPr>
          <p:cNvCxnSpPr>
            <a:cxnSpLocks noChangeShapeType="1"/>
          </p:cNvCxnSpPr>
          <p:nvPr/>
        </p:nvCxnSpPr>
        <p:spPr bwMode="auto">
          <a:xfrm>
            <a:off x="6930971" y="2099368"/>
            <a:ext cx="2636978" cy="38100"/>
          </a:xfrm>
          <a:prstGeom prst="straightConnector1">
            <a:avLst/>
          </a:prstGeom>
          <a:noFill/>
          <a:ln w="254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138" name="AutoShape 114">
            <a:extLst>
              <a:ext uri="{FF2B5EF4-FFF2-40B4-BE49-F238E27FC236}">
                <a16:creationId xmlns:a16="http://schemas.microsoft.com/office/drawing/2014/main" id="{9CE8B60D-B577-100D-722B-D048D4429556}"/>
              </a:ext>
            </a:extLst>
          </p:cNvPr>
          <p:cNvCxnSpPr>
            <a:cxnSpLocks noChangeShapeType="1"/>
          </p:cNvCxnSpPr>
          <p:nvPr/>
        </p:nvCxnSpPr>
        <p:spPr bwMode="auto">
          <a:xfrm flipV="1">
            <a:off x="7381702" y="5537893"/>
            <a:ext cx="1278851" cy="690033"/>
          </a:xfrm>
          <a:prstGeom prst="straightConnector1">
            <a:avLst/>
          </a:prstGeom>
          <a:noFill/>
          <a:ln w="254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1139" name="Picture 115">
            <a:extLst>
              <a:ext uri="{FF2B5EF4-FFF2-40B4-BE49-F238E27FC236}">
                <a16:creationId xmlns:a16="http://schemas.microsoft.com/office/drawing/2014/main" id="{1D76502E-166F-1D7F-286F-8714C5572FB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43871" y="5986896"/>
            <a:ext cx="274638" cy="3206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1140" name="AutoShape 116">
            <a:extLst>
              <a:ext uri="{FF2B5EF4-FFF2-40B4-BE49-F238E27FC236}">
                <a16:creationId xmlns:a16="http://schemas.microsoft.com/office/drawing/2014/main" id="{F2C507AF-AD44-6C3D-ABA0-B17C16AFBC26}"/>
              </a:ext>
            </a:extLst>
          </p:cNvPr>
          <p:cNvCxnSpPr>
            <a:cxnSpLocks noChangeShapeType="1"/>
          </p:cNvCxnSpPr>
          <p:nvPr/>
        </p:nvCxnSpPr>
        <p:spPr bwMode="auto">
          <a:xfrm>
            <a:off x="3616718" y="2856967"/>
            <a:ext cx="379809" cy="87709"/>
          </a:xfrm>
          <a:prstGeom prst="straightConnector1">
            <a:avLst/>
          </a:prstGeom>
          <a:noFill/>
          <a:ln w="254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045" name="AutoShape 117">
            <a:extLst>
              <a:ext uri="{FF2B5EF4-FFF2-40B4-BE49-F238E27FC236}">
                <a16:creationId xmlns:a16="http://schemas.microsoft.com/office/drawing/2014/main" id="{5D1DCC81-D5A3-56F6-A3F5-9701FBCAF5AA}"/>
              </a:ext>
            </a:extLst>
          </p:cNvPr>
          <p:cNvSpPr>
            <a:spLocks noChangeArrowheads="1"/>
          </p:cNvSpPr>
          <p:nvPr/>
        </p:nvSpPr>
        <p:spPr bwMode="auto">
          <a:xfrm flipV="1">
            <a:off x="3015449" y="2855418"/>
            <a:ext cx="122237" cy="106363"/>
          </a:xfrm>
          <a:prstGeom prst="triangle">
            <a:avLst>
              <a:gd name="adj" fmla="val 55236"/>
            </a:avLst>
          </a:prstGeom>
          <a:solidFill>
            <a:srgbClr val="000000"/>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pic>
        <p:nvPicPr>
          <p:cNvPr id="1142" name="Picture 118">
            <a:extLst>
              <a:ext uri="{FF2B5EF4-FFF2-40B4-BE49-F238E27FC236}">
                <a16:creationId xmlns:a16="http://schemas.microsoft.com/office/drawing/2014/main" id="{758BE2AB-A9B2-524D-2784-E10756BBF4A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00040" y="2378768"/>
            <a:ext cx="798513" cy="6699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1143" name="AutoShape 119">
            <a:extLst>
              <a:ext uri="{FF2B5EF4-FFF2-40B4-BE49-F238E27FC236}">
                <a16:creationId xmlns:a16="http://schemas.microsoft.com/office/drawing/2014/main" id="{C229E97B-2C4B-CF7F-9344-176E8547FE7B}"/>
              </a:ext>
            </a:extLst>
          </p:cNvPr>
          <p:cNvCxnSpPr>
            <a:cxnSpLocks noChangeShapeType="1"/>
          </p:cNvCxnSpPr>
          <p:nvPr/>
        </p:nvCxnSpPr>
        <p:spPr bwMode="auto">
          <a:xfrm>
            <a:off x="7573115" y="2847080"/>
            <a:ext cx="465138" cy="1023938"/>
          </a:xfrm>
          <a:prstGeom prst="straightConnector1">
            <a:avLst/>
          </a:prstGeom>
          <a:noFill/>
          <a:ln w="254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144" name="AutoShape 120">
            <a:extLst>
              <a:ext uri="{FF2B5EF4-FFF2-40B4-BE49-F238E27FC236}">
                <a16:creationId xmlns:a16="http://schemas.microsoft.com/office/drawing/2014/main" id="{12361E2E-BCD7-DA6E-34A5-BAC12787E2B4}"/>
              </a:ext>
            </a:extLst>
          </p:cNvPr>
          <p:cNvCxnSpPr>
            <a:cxnSpLocks noChangeShapeType="1"/>
          </p:cNvCxnSpPr>
          <p:nvPr/>
        </p:nvCxnSpPr>
        <p:spPr bwMode="auto">
          <a:xfrm>
            <a:off x="6550219" y="2285106"/>
            <a:ext cx="654596" cy="509587"/>
          </a:xfrm>
          <a:prstGeom prst="straightConnector1">
            <a:avLst/>
          </a:prstGeom>
          <a:noFill/>
          <a:ln w="254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051" name="AutoShape 121">
            <a:extLst>
              <a:ext uri="{FF2B5EF4-FFF2-40B4-BE49-F238E27FC236}">
                <a16:creationId xmlns:a16="http://schemas.microsoft.com/office/drawing/2014/main" id="{4831D27D-49E7-8D95-02BD-A6C3DB0ED45B}"/>
              </a:ext>
            </a:extLst>
          </p:cNvPr>
          <p:cNvSpPr>
            <a:spLocks noChangeArrowheads="1"/>
          </p:cNvSpPr>
          <p:nvPr/>
        </p:nvSpPr>
        <p:spPr bwMode="auto">
          <a:xfrm flipV="1">
            <a:off x="6662922" y="2014423"/>
            <a:ext cx="122238" cy="104775"/>
          </a:xfrm>
          <a:prstGeom prst="triangle">
            <a:avLst>
              <a:gd name="adj" fmla="val 55236"/>
            </a:avLst>
          </a:prstGeom>
          <a:solidFill>
            <a:srgbClr val="000000"/>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Tree>
    <p:extLst>
      <p:ext uri="{BB962C8B-B14F-4D97-AF65-F5344CB8AC3E}">
        <p14:creationId xmlns:p14="http://schemas.microsoft.com/office/powerpoint/2010/main" val="400639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08F2071-6742-2EA4-DB7A-B890C40E0EE1}"/>
              </a:ext>
            </a:extLst>
          </p:cNvPr>
          <p:cNvSpPr>
            <a:spLocks noChangeArrowheads="1"/>
          </p:cNvSpPr>
          <p:nvPr/>
        </p:nvSpPr>
        <p:spPr bwMode="auto">
          <a:xfrm>
            <a:off x="6929192" y="1101356"/>
            <a:ext cx="844550" cy="238125"/>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
        <p:nvSpPr>
          <p:cNvPr id="3" name="Text Box 3">
            <a:extLst>
              <a:ext uri="{FF2B5EF4-FFF2-40B4-BE49-F238E27FC236}">
                <a16:creationId xmlns:a16="http://schemas.microsoft.com/office/drawing/2014/main" id="{77CFE1C8-0C18-9E8C-32E7-04C8D4D9B093}"/>
              </a:ext>
            </a:extLst>
          </p:cNvPr>
          <p:cNvSpPr txBox="1">
            <a:spLocks noChangeArrowheads="1"/>
          </p:cNvSpPr>
          <p:nvPr/>
        </p:nvSpPr>
        <p:spPr bwMode="auto">
          <a:xfrm>
            <a:off x="1252047" y="1083893"/>
            <a:ext cx="9863137" cy="8382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dirty="0">
                <a:ln>
                  <a:noFill/>
                </a:ln>
                <a:solidFill>
                  <a:srgbClr val="000000"/>
                </a:solidFill>
                <a:effectLst/>
                <a:latin typeface="Calibri" panose="020F0502020204030204" pitchFamily="34" charset="0"/>
              </a:rPr>
              <a:t>Using TINKERCAD &gt; Starters Arduino, the pictures with Red Blocks have both Block Code and Text Code. </a:t>
            </a:r>
            <a:r>
              <a:rPr kumimoji="0" lang="en-AU" altLang="en-US" sz="1400" b="1" i="0" u="none" strike="noStrike" cap="none" normalizeH="0" baseline="0" dirty="0" err="1">
                <a:ln>
                  <a:noFill/>
                </a:ln>
                <a:solidFill>
                  <a:srgbClr val="000000"/>
                </a:solidFill>
                <a:effectLst/>
                <a:latin typeface="Calibri" panose="020F0502020204030204" pitchFamily="34" charset="0"/>
              </a:rPr>
              <a:t>ie</a:t>
            </a:r>
            <a:r>
              <a:rPr kumimoji="0" lang="en-AU" altLang="en-US" sz="1400" b="1" i="0" u="none" strike="noStrike" cap="none" normalizeH="0" baseline="0" dirty="0">
                <a:ln>
                  <a:noFill/>
                </a:ln>
                <a:solidFill>
                  <a:srgbClr val="000000"/>
                </a:solidFill>
                <a:effectLst/>
                <a:latin typeface="Calibri" panose="020F0502020204030204" pitchFamily="34" charset="0"/>
              </a:rPr>
              <a:t> 18 of the 26 examples have both Block &amp; Text Code, 8 have Text Code only. Highlight &amp; Copy the Text Code, Paste it into Arduino IDE, Rename it, Upload  and Run it on you Arduino Board with your components connected.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 Box 4">
            <a:extLst>
              <a:ext uri="{FF2B5EF4-FFF2-40B4-BE49-F238E27FC236}">
                <a16:creationId xmlns:a16="http://schemas.microsoft.com/office/drawing/2014/main" id="{17BD3909-9BB1-DB92-9C63-EC4E984CE74B}"/>
              </a:ext>
            </a:extLst>
          </p:cNvPr>
          <p:cNvSpPr txBox="1">
            <a:spLocks noChangeArrowheads="1"/>
          </p:cNvSpPr>
          <p:nvPr/>
        </p:nvSpPr>
        <p:spPr bwMode="auto">
          <a:xfrm>
            <a:off x="2788992" y="159968"/>
            <a:ext cx="6386512" cy="688975"/>
          </a:xfrm>
          <a:prstGeom prst="rect">
            <a:avLst/>
          </a:prstGeom>
          <a:solidFill>
            <a:srgbClr val="BED7EF"/>
          </a:solidFill>
          <a:ln w="317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600" b="1" i="0" u="none" strike="noStrike" cap="none" normalizeH="0" baseline="0">
                <a:ln>
                  <a:noFill/>
                </a:ln>
                <a:solidFill>
                  <a:srgbClr val="000000"/>
                </a:solidFill>
                <a:effectLst/>
                <a:latin typeface="Calibri" panose="020F0502020204030204" pitchFamily="34" charset="0"/>
              </a:rPr>
              <a:t>Tinkercad Arduino Starters with Block Codes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 Box 5">
            <a:extLst>
              <a:ext uri="{FF2B5EF4-FFF2-40B4-BE49-F238E27FC236}">
                <a16:creationId xmlns:a16="http://schemas.microsoft.com/office/drawing/2014/main" id="{EFC3E018-09A5-F881-1A39-6EEACC235E98}"/>
              </a:ext>
            </a:extLst>
          </p:cNvPr>
          <p:cNvSpPr txBox="1">
            <a:spLocks noChangeArrowheads="1"/>
          </p:cNvSpPr>
          <p:nvPr/>
        </p:nvSpPr>
        <p:spPr bwMode="auto">
          <a:xfrm>
            <a:off x="9732717" y="415556"/>
            <a:ext cx="914400" cy="4333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Pat McMahon  V2 15/8/2022.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6">
            <a:extLst>
              <a:ext uri="{FF2B5EF4-FFF2-40B4-BE49-F238E27FC236}">
                <a16:creationId xmlns:a16="http://schemas.microsoft.com/office/drawing/2014/main" id="{E2D4D503-4ACD-AF43-C989-1FE4420CDA84}"/>
              </a:ext>
            </a:extLst>
          </p:cNvPr>
          <p:cNvSpPr>
            <a:spLocks noChangeArrowheads="1"/>
          </p:cNvSpPr>
          <p:nvPr/>
        </p:nvSpPr>
        <p:spPr bwMode="auto">
          <a:xfrm>
            <a:off x="1534867" y="3119068"/>
            <a:ext cx="841375" cy="1146175"/>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
        <p:nvSpPr>
          <p:cNvPr id="7" name="Rectangle 7">
            <a:extLst>
              <a:ext uri="{FF2B5EF4-FFF2-40B4-BE49-F238E27FC236}">
                <a16:creationId xmlns:a16="http://schemas.microsoft.com/office/drawing/2014/main" id="{2953F7FB-C4AB-8C31-49E9-3A71C677F456}"/>
              </a:ext>
            </a:extLst>
          </p:cNvPr>
          <p:cNvSpPr>
            <a:spLocks noChangeArrowheads="1"/>
          </p:cNvSpPr>
          <p:nvPr/>
        </p:nvSpPr>
        <p:spPr bwMode="auto">
          <a:xfrm>
            <a:off x="1474542" y="3060331"/>
            <a:ext cx="901700" cy="1233487"/>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pic>
        <p:nvPicPr>
          <p:cNvPr id="1032" name="Picture 8">
            <a:extLst>
              <a:ext uri="{FF2B5EF4-FFF2-40B4-BE49-F238E27FC236}">
                <a16:creationId xmlns:a16="http://schemas.microsoft.com/office/drawing/2014/main" id="{7DCBAE96-63BE-61E0-390C-BD68D5524F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742" y="1963368"/>
            <a:ext cx="2732087" cy="46910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3" name="Picture 9">
            <a:extLst>
              <a:ext uri="{FF2B5EF4-FFF2-40B4-BE49-F238E27FC236}">
                <a16:creationId xmlns:a16="http://schemas.microsoft.com/office/drawing/2014/main" id="{1B1EE292-B9CC-B1F6-494D-9D88E2E21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379" y="2561856"/>
            <a:ext cx="3028950" cy="40481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4" name="Picture 10">
            <a:extLst>
              <a:ext uri="{FF2B5EF4-FFF2-40B4-BE49-F238E27FC236}">
                <a16:creationId xmlns:a16="http://schemas.microsoft.com/office/drawing/2014/main" id="{33F530E1-C46F-9D8C-B26A-0F144BB500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967" y="2522168"/>
            <a:ext cx="3059112" cy="41338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Rectangle 11">
            <a:extLst>
              <a:ext uri="{FF2B5EF4-FFF2-40B4-BE49-F238E27FC236}">
                <a16:creationId xmlns:a16="http://schemas.microsoft.com/office/drawing/2014/main" id="{7FD949F5-9402-A1A7-A587-D96080CBF465}"/>
              </a:ext>
            </a:extLst>
          </p:cNvPr>
          <p:cNvSpPr>
            <a:spLocks noChangeArrowheads="1"/>
          </p:cNvSpPr>
          <p:nvPr/>
        </p:nvSpPr>
        <p:spPr bwMode="auto">
          <a:xfrm>
            <a:off x="1566617" y="3136531"/>
            <a:ext cx="782637" cy="1069975"/>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
        <p:nvSpPr>
          <p:cNvPr id="9" name="Rectangle 12">
            <a:extLst>
              <a:ext uri="{FF2B5EF4-FFF2-40B4-BE49-F238E27FC236}">
                <a16:creationId xmlns:a16="http://schemas.microsoft.com/office/drawing/2014/main" id="{E872BBF9-2791-F198-66EB-24BF5B95F4F7}"/>
              </a:ext>
            </a:extLst>
          </p:cNvPr>
          <p:cNvSpPr>
            <a:spLocks noChangeArrowheads="1"/>
          </p:cNvSpPr>
          <p:nvPr/>
        </p:nvSpPr>
        <p:spPr bwMode="auto">
          <a:xfrm>
            <a:off x="2417517" y="3136531"/>
            <a:ext cx="782637" cy="1069975"/>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
        <p:nvSpPr>
          <p:cNvPr id="10" name="Rectangle 13">
            <a:extLst>
              <a:ext uri="{FF2B5EF4-FFF2-40B4-BE49-F238E27FC236}">
                <a16:creationId xmlns:a16="http://schemas.microsoft.com/office/drawing/2014/main" id="{977CEE57-CEDF-8284-FF8C-B92C7C40EF82}"/>
              </a:ext>
            </a:extLst>
          </p:cNvPr>
          <p:cNvSpPr>
            <a:spLocks noChangeArrowheads="1"/>
          </p:cNvSpPr>
          <p:nvPr/>
        </p:nvSpPr>
        <p:spPr bwMode="auto">
          <a:xfrm>
            <a:off x="3252542" y="3136531"/>
            <a:ext cx="782637" cy="1069975"/>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
        <p:nvSpPr>
          <p:cNvPr id="11" name="Rectangle 14">
            <a:extLst>
              <a:ext uri="{FF2B5EF4-FFF2-40B4-BE49-F238E27FC236}">
                <a16:creationId xmlns:a16="http://schemas.microsoft.com/office/drawing/2014/main" id="{DDE3BA0E-2953-5A35-A247-5712F0DD5FE5}"/>
              </a:ext>
            </a:extLst>
          </p:cNvPr>
          <p:cNvSpPr>
            <a:spLocks noChangeArrowheads="1"/>
          </p:cNvSpPr>
          <p:nvPr/>
        </p:nvSpPr>
        <p:spPr bwMode="auto">
          <a:xfrm>
            <a:off x="1566617" y="4339856"/>
            <a:ext cx="782637" cy="1069975"/>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
        <p:nvSpPr>
          <p:cNvPr id="12" name="Rectangle 15">
            <a:extLst>
              <a:ext uri="{FF2B5EF4-FFF2-40B4-BE49-F238E27FC236}">
                <a16:creationId xmlns:a16="http://schemas.microsoft.com/office/drawing/2014/main" id="{5DF8C8BC-4ACF-F93F-BD5C-79D83724B780}"/>
              </a:ext>
            </a:extLst>
          </p:cNvPr>
          <p:cNvSpPr>
            <a:spLocks noChangeArrowheads="1"/>
          </p:cNvSpPr>
          <p:nvPr/>
        </p:nvSpPr>
        <p:spPr bwMode="auto">
          <a:xfrm>
            <a:off x="3241429" y="4339856"/>
            <a:ext cx="782638" cy="1069975"/>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
        <p:nvSpPr>
          <p:cNvPr id="13" name="Rectangle 16">
            <a:extLst>
              <a:ext uri="{FF2B5EF4-FFF2-40B4-BE49-F238E27FC236}">
                <a16:creationId xmlns:a16="http://schemas.microsoft.com/office/drawing/2014/main" id="{E791C3CD-4CC8-FA07-7914-CC6D202C97F4}"/>
              </a:ext>
            </a:extLst>
          </p:cNvPr>
          <p:cNvSpPr>
            <a:spLocks noChangeArrowheads="1"/>
          </p:cNvSpPr>
          <p:nvPr/>
        </p:nvSpPr>
        <p:spPr bwMode="auto">
          <a:xfrm>
            <a:off x="1566617" y="5528893"/>
            <a:ext cx="782637" cy="1069975"/>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
        <p:nvSpPr>
          <p:cNvPr id="14" name="Rectangle 17">
            <a:extLst>
              <a:ext uri="{FF2B5EF4-FFF2-40B4-BE49-F238E27FC236}">
                <a16:creationId xmlns:a16="http://schemas.microsoft.com/office/drawing/2014/main" id="{44B2935A-8ED3-BF0C-83F8-7F614E864C43}"/>
              </a:ext>
            </a:extLst>
          </p:cNvPr>
          <p:cNvSpPr>
            <a:spLocks noChangeArrowheads="1"/>
          </p:cNvSpPr>
          <p:nvPr/>
        </p:nvSpPr>
        <p:spPr bwMode="auto">
          <a:xfrm>
            <a:off x="2417517" y="5540006"/>
            <a:ext cx="782637" cy="1069975"/>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
        <p:nvSpPr>
          <p:cNvPr id="15" name="Rectangle 18">
            <a:extLst>
              <a:ext uri="{FF2B5EF4-FFF2-40B4-BE49-F238E27FC236}">
                <a16:creationId xmlns:a16="http://schemas.microsoft.com/office/drawing/2014/main" id="{65C065E0-BFCF-22AC-10FC-8F55D40D6CCA}"/>
              </a:ext>
            </a:extLst>
          </p:cNvPr>
          <p:cNvSpPr>
            <a:spLocks noChangeArrowheads="1"/>
          </p:cNvSpPr>
          <p:nvPr/>
        </p:nvSpPr>
        <p:spPr bwMode="auto">
          <a:xfrm>
            <a:off x="3252542" y="5540006"/>
            <a:ext cx="782637" cy="1069975"/>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
        <p:nvSpPr>
          <p:cNvPr id="16" name="Rectangle 19">
            <a:extLst>
              <a:ext uri="{FF2B5EF4-FFF2-40B4-BE49-F238E27FC236}">
                <a16:creationId xmlns:a16="http://schemas.microsoft.com/office/drawing/2014/main" id="{4D09C27D-47DB-BE90-57E4-5CDAF0E9FE4C}"/>
              </a:ext>
            </a:extLst>
          </p:cNvPr>
          <p:cNvSpPr>
            <a:spLocks noChangeArrowheads="1"/>
          </p:cNvSpPr>
          <p:nvPr/>
        </p:nvSpPr>
        <p:spPr bwMode="auto">
          <a:xfrm>
            <a:off x="4365379" y="2649168"/>
            <a:ext cx="860425" cy="1135063"/>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
        <p:nvSpPr>
          <p:cNvPr id="17" name="Rectangle 20">
            <a:extLst>
              <a:ext uri="{FF2B5EF4-FFF2-40B4-BE49-F238E27FC236}">
                <a16:creationId xmlns:a16="http://schemas.microsoft.com/office/drawing/2014/main" id="{B7629159-20EE-F95D-1F73-B9236E0C162D}"/>
              </a:ext>
            </a:extLst>
          </p:cNvPr>
          <p:cNvSpPr>
            <a:spLocks noChangeArrowheads="1"/>
          </p:cNvSpPr>
          <p:nvPr/>
        </p:nvSpPr>
        <p:spPr bwMode="auto">
          <a:xfrm>
            <a:off x="5309942" y="2649168"/>
            <a:ext cx="1006475" cy="1120775"/>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
        <p:nvSpPr>
          <p:cNvPr id="18" name="Rectangle 21">
            <a:extLst>
              <a:ext uri="{FF2B5EF4-FFF2-40B4-BE49-F238E27FC236}">
                <a16:creationId xmlns:a16="http://schemas.microsoft.com/office/drawing/2014/main" id="{27BA9644-4D2A-9B4B-A390-A93ABA02798C}"/>
              </a:ext>
            </a:extLst>
          </p:cNvPr>
          <p:cNvSpPr>
            <a:spLocks noChangeArrowheads="1"/>
          </p:cNvSpPr>
          <p:nvPr/>
        </p:nvSpPr>
        <p:spPr bwMode="auto">
          <a:xfrm>
            <a:off x="4379667" y="4031881"/>
            <a:ext cx="930275" cy="1276350"/>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
        <p:nvSpPr>
          <p:cNvPr id="19" name="Rectangle 22">
            <a:extLst>
              <a:ext uri="{FF2B5EF4-FFF2-40B4-BE49-F238E27FC236}">
                <a16:creationId xmlns:a16="http://schemas.microsoft.com/office/drawing/2014/main" id="{B3B84502-1F26-9D57-F996-EFCBEE70C278}"/>
              </a:ext>
            </a:extLst>
          </p:cNvPr>
          <p:cNvSpPr>
            <a:spLocks noChangeArrowheads="1"/>
          </p:cNvSpPr>
          <p:nvPr/>
        </p:nvSpPr>
        <p:spPr bwMode="auto">
          <a:xfrm>
            <a:off x="5375029" y="4016006"/>
            <a:ext cx="930275" cy="1317625"/>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
        <p:nvSpPr>
          <p:cNvPr id="20" name="Rectangle 23">
            <a:extLst>
              <a:ext uri="{FF2B5EF4-FFF2-40B4-BE49-F238E27FC236}">
                <a16:creationId xmlns:a16="http://schemas.microsoft.com/office/drawing/2014/main" id="{68FE92CD-68DB-42C3-3382-CBB00FA7426E}"/>
              </a:ext>
            </a:extLst>
          </p:cNvPr>
          <p:cNvSpPr>
            <a:spLocks noChangeArrowheads="1"/>
          </p:cNvSpPr>
          <p:nvPr/>
        </p:nvSpPr>
        <p:spPr bwMode="auto">
          <a:xfrm>
            <a:off x="6349754" y="4016006"/>
            <a:ext cx="960438" cy="1317625"/>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
        <p:nvSpPr>
          <p:cNvPr id="21" name="Rectangle 24">
            <a:extLst>
              <a:ext uri="{FF2B5EF4-FFF2-40B4-BE49-F238E27FC236}">
                <a16:creationId xmlns:a16="http://schemas.microsoft.com/office/drawing/2014/main" id="{D6706F72-9F40-71A4-5983-A3DA84C9CEC5}"/>
              </a:ext>
            </a:extLst>
          </p:cNvPr>
          <p:cNvSpPr>
            <a:spLocks noChangeArrowheads="1"/>
          </p:cNvSpPr>
          <p:nvPr/>
        </p:nvSpPr>
        <p:spPr bwMode="auto">
          <a:xfrm>
            <a:off x="5355979" y="5432056"/>
            <a:ext cx="960438" cy="1227137"/>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
        <p:nvSpPr>
          <p:cNvPr id="22" name="Rectangle 25">
            <a:extLst>
              <a:ext uri="{FF2B5EF4-FFF2-40B4-BE49-F238E27FC236}">
                <a16:creationId xmlns:a16="http://schemas.microsoft.com/office/drawing/2014/main" id="{581ECE2D-FCFF-8447-B603-124DBDFCF2BF}"/>
              </a:ext>
            </a:extLst>
          </p:cNvPr>
          <p:cNvSpPr>
            <a:spLocks noChangeArrowheads="1"/>
          </p:cNvSpPr>
          <p:nvPr/>
        </p:nvSpPr>
        <p:spPr bwMode="auto">
          <a:xfrm>
            <a:off x="6368804" y="5444756"/>
            <a:ext cx="960438" cy="1227137"/>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
        <p:nvSpPr>
          <p:cNvPr id="23" name="Rectangle 26">
            <a:extLst>
              <a:ext uri="{FF2B5EF4-FFF2-40B4-BE49-F238E27FC236}">
                <a16:creationId xmlns:a16="http://schemas.microsoft.com/office/drawing/2014/main" id="{2BA080C5-6093-60A1-B99E-B5EC1060C189}"/>
              </a:ext>
            </a:extLst>
          </p:cNvPr>
          <p:cNvSpPr>
            <a:spLocks noChangeArrowheads="1"/>
          </p:cNvSpPr>
          <p:nvPr/>
        </p:nvSpPr>
        <p:spPr bwMode="auto">
          <a:xfrm>
            <a:off x="7743579" y="2649168"/>
            <a:ext cx="962025" cy="1228725"/>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
        <p:nvSpPr>
          <p:cNvPr id="24" name="Rectangle 27">
            <a:extLst>
              <a:ext uri="{FF2B5EF4-FFF2-40B4-BE49-F238E27FC236}">
                <a16:creationId xmlns:a16="http://schemas.microsoft.com/office/drawing/2014/main" id="{CCC889BB-C48E-A136-7768-B7F1F4D11C9B}"/>
              </a:ext>
            </a:extLst>
          </p:cNvPr>
          <p:cNvSpPr>
            <a:spLocks noChangeArrowheads="1"/>
          </p:cNvSpPr>
          <p:nvPr/>
        </p:nvSpPr>
        <p:spPr bwMode="auto">
          <a:xfrm>
            <a:off x="7743579" y="5370143"/>
            <a:ext cx="962025" cy="1228725"/>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
        <p:nvSpPr>
          <p:cNvPr id="25" name="Rectangle 28">
            <a:extLst>
              <a:ext uri="{FF2B5EF4-FFF2-40B4-BE49-F238E27FC236}">
                <a16:creationId xmlns:a16="http://schemas.microsoft.com/office/drawing/2014/main" id="{432A7F55-5941-131C-06C1-EFD66CE2EBC7}"/>
              </a:ext>
            </a:extLst>
          </p:cNvPr>
          <p:cNvSpPr>
            <a:spLocks noChangeArrowheads="1"/>
          </p:cNvSpPr>
          <p:nvPr/>
        </p:nvSpPr>
        <p:spPr bwMode="auto">
          <a:xfrm>
            <a:off x="8770692" y="5381256"/>
            <a:ext cx="962025" cy="1228725"/>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pic>
        <p:nvPicPr>
          <p:cNvPr id="1053" name="Picture 29">
            <a:extLst>
              <a:ext uri="{FF2B5EF4-FFF2-40B4-BE49-F238E27FC236}">
                <a16:creationId xmlns:a16="http://schemas.microsoft.com/office/drawing/2014/main" id="{1D30EBE5-EC84-55CA-7EA9-6D1D8ED7E6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0567" y="1633168"/>
            <a:ext cx="361950" cy="3429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54" name="Picture 30">
            <a:extLst>
              <a:ext uri="{FF2B5EF4-FFF2-40B4-BE49-F238E27FC236}">
                <a16:creationId xmlns:a16="http://schemas.microsoft.com/office/drawing/2014/main" id="{FFE62F2F-4F96-560F-CB65-5CFDE61F32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7267" y="129806"/>
            <a:ext cx="804862" cy="8048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212700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AC68E53A-8874-4E65-8A19-E5875DE3C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3490" y="982543"/>
            <a:ext cx="4686300" cy="57737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 Box 3">
            <a:extLst>
              <a:ext uri="{FF2B5EF4-FFF2-40B4-BE49-F238E27FC236}">
                <a16:creationId xmlns:a16="http://schemas.microsoft.com/office/drawing/2014/main" id="{D4799FC3-0166-420D-A308-395AF0D6F66D}"/>
              </a:ext>
            </a:extLst>
          </p:cNvPr>
          <p:cNvSpPr txBox="1">
            <a:spLocks noChangeArrowheads="1"/>
          </p:cNvSpPr>
          <p:nvPr/>
        </p:nvSpPr>
        <p:spPr bwMode="auto">
          <a:xfrm>
            <a:off x="1297728" y="88780"/>
            <a:ext cx="9779000" cy="9747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In the Arduino IDE when you open a File&gt;New Sketch, it comes up as in the diagram below, with the “sketch_jul17e” name until you save with your own sketch name. Once you enter any code it will come up with “sketch_jul17e    ”  until you save your work.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 Box 4">
            <a:extLst>
              <a:ext uri="{FF2B5EF4-FFF2-40B4-BE49-F238E27FC236}">
                <a16:creationId xmlns:a16="http://schemas.microsoft.com/office/drawing/2014/main" id="{45D7C85D-60F8-4E6A-95D5-30A39140822F}"/>
              </a:ext>
            </a:extLst>
          </p:cNvPr>
          <p:cNvSpPr txBox="1">
            <a:spLocks noChangeArrowheads="1"/>
          </p:cNvSpPr>
          <p:nvPr/>
        </p:nvSpPr>
        <p:spPr bwMode="auto">
          <a:xfrm>
            <a:off x="9378103" y="5340230"/>
            <a:ext cx="1620837" cy="14160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Shows the type of Arduino connected and the USB port it is connected to, ie Uno com port 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18437" name="AutoShape 5">
            <a:extLst>
              <a:ext uri="{FF2B5EF4-FFF2-40B4-BE49-F238E27FC236}">
                <a16:creationId xmlns:a16="http://schemas.microsoft.com/office/drawing/2014/main" id="{A35C54D8-E23D-45CC-A96D-032E94F545CB}"/>
              </a:ext>
            </a:extLst>
          </p:cNvPr>
          <p:cNvCxnSpPr>
            <a:cxnSpLocks noChangeShapeType="1"/>
          </p:cNvCxnSpPr>
          <p:nvPr/>
        </p:nvCxnSpPr>
        <p:spPr bwMode="auto">
          <a:xfrm flipH="1" flipV="1">
            <a:off x="8410523" y="522567"/>
            <a:ext cx="492636" cy="809083"/>
          </a:xfrm>
          <a:prstGeom prst="straightConnector1">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8438" name="AutoShape 6">
            <a:extLst>
              <a:ext uri="{FF2B5EF4-FFF2-40B4-BE49-F238E27FC236}">
                <a16:creationId xmlns:a16="http://schemas.microsoft.com/office/drawing/2014/main" id="{B5436AC0-0723-468F-8FD4-A56F7620FB84}"/>
              </a:ext>
            </a:extLst>
          </p:cNvPr>
          <p:cNvCxnSpPr>
            <a:cxnSpLocks noChangeShapeType="1"/>
          </p:cNvCxnSpPr>
          <p:nvPr/>
        </p:nvCxnSpPr>
        <p:spPr bwMode="auto">
          <a:xfrm>
            <a:off x="3717078" y="6432430"/>
            <a:ext cx="538162" cy="150813"/>
          </a:xfrm>
          <a:prstGeom prst="straightConnector1">
            <a:avLst/>
          </a:prstGeom>
          <a:noFill/>
          <a:ln w="571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4" name="Text Box 7">
            <a:extLst>
              <a:ext uri="{FF2B5EF4-FFF2-40B4-BE49-F238E27FC236}">
                <a16:creationId xmlns:a16="http://schemas.microsoft.com/office/drawing/2014/main" id="{BE48D54F-DC45-4ACB-A12E-7AA524905EE8}"/>
              </a:ext>
            </a:extLst>
          </p:cNvPr>
          <p:cNvSpPr txBox="1">
            <a:spLocks noChangeArrowheads="1"/>
          </p:cNvSpPr>
          <p:nvPr/>
        </p:nvSpPr>
        <p:spPr bwMode="auto">
          <a:xfrm>
            <a:off x="2010515" y="6091118"/>
            <a:ext cx="1803400" cy="6524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Shows the line number the cursor is 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8440" name="Picture 8">
            <a:extLst>
              <a:ext uri="{FF2B5EF4-FFF2-40B4-BE49-F238E27FC236}">
                <a16:creationId xmlns:a16="http://schemas.microsoft.com/office/drawing/2014/main" id="{A2FB8ED8-1285-4340-8290-8C040C225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3315" y="2166818"/>
            <a:ext cx="133350" cy="1809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8441" name="Picture 9">
            <a:extLst>
              <a:ext uri="{FF2B5EF4-FFF2-40B4-BE49-F238E27FC236}">
                <a16:creationId xmlns:a16="http://schemas.microsoft.com/office/drawing/2014/main" id="{237B54E6-52CB-4E15-8795-649C71E23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9566" y="350484"/>
            <a:ext cx="133350" cy="1809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18442" name="AutoShape 10">
            <a:extLst>
              <a:ext uri="{FF2B5EF4-FFF2-40B4-BE49-F238E27FC236}">
                <a16:creationId xmlns:a16="http://schemas.microsoft.com/office/drawing/2014/main" id="{3240FC7B-3951-467B-9B45-5573EC675850}"/>
              </a:ext>
            </a:extLst>
          </p:cNvPr>
          <p:cNvCxnSpPr>
            <a:cxnSpLocks noChangeShapeType="1"/>
          </p:cNvCxnSpPr>
          <p:nvPr/>
        </p:nvCxnSpPr>
        <p:spPr bwMode="auto">
          <a:xfrm flipH="1">
            <a:off x="8655790" y="5560893"/>
            <a:ext cx="677863" cy="946150"/>
          </a:xfrm>
          <a:prstGeom prst="straightConnector1">
            <a:avLst/>
          </a:prstGeom>
          <a:noFill/>
          <a:ln w="571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8443" name="AutoShape 11">
            <a:extLst>
              <a:ext uri="{FF2B5EF4-FFF2-40B4-BE49-F238E27FC236}">
                <a16:creationId xmlns:a16="http://schemas.microsoft.com/office/drawing/2014/main" id="{EF9935EE-4055-44CE-9DF8-1E35EEDBC2C0}"/>
              </a:ext>
            </a:extLst>
          </p:cNvPr>
          <p:cNvCxnSpPr>
            <a:cxnSpLocks noChangeShapeType="1"/>
          </p:cNvCxnSpPr>
          <p:nvPr/>
        </p:nvCxnSpPr>
        <p:spPr bwMode="auto">
          <a:xfrm flipH="1">
            <a:off x="5503016" y="1331650"/>
            <a:ext cx="3400143" cy="893905"/>
          </a:xfrm>
          <a:prstGeom prst="straightConnector1">
            <a:avLst/>
          </a:prstGeom>
          <a:noFill/>
          <a:ln w="571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5" name="Text Box 12">
            <a:extLst>
              <a:ext uri="{FF2B5EF4-FFF2-40B4-BE49-F238E27FC236}">
                <a16:creationId xmlns:a16="http://schemas.microsoft.com/office/drawing/2014/main" id="{EE609AA9-E5D3-46C9-A2C9-45AB8316528B}"/>
              </a:ext>
            </a:extLst>
          </p:cNvPr>
          <p:cNvSpPr txBox="1">
            <a:spLocks noChangeArrowheads="1"/>
          </p:cNvSpPr>
          <p:nvPr/>
        </p:nvSpPr>
        <p:spPr bwMode="auto">
          <a:xfrm>
            <a:off x="8954240" y="4117855"/>
            <a:ext cx="2044700" cy="12223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200" b="1" i="0" u="none" strike="noStrike" cap="none" normalizeH="0" baseline="0">
                <a:ln>
                  <a:noFill/>
                </a:ln>
                <a:solidFill>
                  <a:srgbClr val="000000"/>
                </a:solidFill>
                <a:effectLst/>
                <a:latin typeface="Calibri" panose="020F0502020204030204" pitchFamily="34" charset="0"/>
              </a:rPr>
              <a:t>Arduino IDE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900" b="1" i="0" u="none" strike="noStrike" cap="none" normalizeH="0" baseline="0">
                <a:ln>
                  <a:noFill/>
                </a:ln>
                <a:solidFill>
                  <a:srgbClr val="000000"/>
                </a:solidFill>
                <a:effectLst/>
                <a:latin typeface="Calibri" panose="020F0502020204030204" pitchFamily="34" charset="0"/>
              </a:rPr>
              <a:t>(Integrated Development Environment)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200" b="1" i="0" u="none" strike="noStrike" cap="none" normalizeH="0" baseline="0">
                <a:ln>
                  <a:noFill/>
                </a:ln>
                <a:solidFill>
                  <a:srgbClr val="000000"/>
                </a:solidFill>
                <a:effectLst/>
                <a:latin typeface="Calibri" panose="020F0502020204030204" pitchFamily="34" charset="0"/>
              </a:rPr>
              <a:t>Sketch Editor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18445" name="AutoShape 13">
            <a:extLst>
              <a:ext uri="{FF2B5EF4-FFF2-40B4-BE49-F238E27FC236}">
                <a16:creationId xmlns:a16="http://schemas.microsoft.com/office/drawing/2014/main" id="{64D76480-79C5-4147-A55F-81227AF494FF}"/>
              </a:ext>
            </a:extLst>
          </p:cNvPr>
          <p:cNvCxnSpPr>
            <a:cxnSpLocks noChangeShapeType="1"/>
          </p:cNvCxnSpPr>
          <p:nvPr/>
        </p:nvCxnSpPr>
        <p:spPr bwMode="auto">
          <a:xfrm flipH="1">
            <a:off x="8471640" y="4811697"/>
            <a:ext cx="438150" cy="71333"/>
          </a:xfrm>
          <a:prstGeom prst="straightConnector1">
            <a:avLst/>
          </a:prstGeom>
          <a:noFill/>
          <a:ln w="571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6" name="Text Box 14">
            <a:extLst>
              <a:ext uri="{FF2B5EF4-FFF2-40B4-BE49-F238E27FC236}">
                <a16:creationId xmlns:a16="http://schemas.microsoft.com/office/drawing/2014/main" id="{05312941-11E6-4B91-84BC-F2A586B9A913}"/>
              </a:ext>
            </a:extLst>
          </p:cNvPr>
          <p:cNvSpPr txBox="1">
            <a:spLocks noChangeArrowheads="1"/>
          </p:cNvSpPr>
          <p:nvPr/>
        </p:nvSpPr>
        <p:spPr bwMode="auto">
          <a:xfrm>
            <a:off x="1526328" y="2412880"/>
            <a:ext cx="2190750" cy="18002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800" b="1" i="0" u="sng" strike="noStrike" cap="none" normalizeH="0" baseline="0" dirty="0">
                <a:ln>
                  <a:noFill/>
                </a:ln>
                <a:solidFill>
                  <a:srgbClr val="000000"/>
                </a:solidFill>
                <a:effectLst/>
                <a:latin typeface="Calibri" panose="020F0502020204030204" pitchFamily="34" charset="0"/>
              </a:rPr>
              <a:t>Verify</a:t>
            </a:r>
            <a:r>
              <a:rPr kumimoji="0" lang="en-AU" altLang="en-US" sz="1800" b="1" i="0" u="none" strike="noStrike" cap="none" normalizeH="0" baseline="0" dirty="0">
                <a:ln>
                  <a:noFill/>
                </a:ln>
                <a:solidFill>
                  <a:srgbClr val="000000"/>
                </a:solidFill>
                <a:effectLst/>
                <a:latin typeface="Calibri" panose="020F0502020204030204" pitchFamily="34" charset="0"/>
              </a:rPr>
              <a:t> (Compiles)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dirty="0">
                <a:ln>
                  <a:noFill/>
                </a:ln>
                <a:solidFill>
                  <a:srgbClr val="000000"/>
                </a:solidFill>
                <a:effectLst/>
                <a:latin typeface="Calibri" panose="020F0502020204030204" pitchFamily="34" charset="0"/>
              </a:rPr>
              <a:t>Before your program “Code” can be sent to the board, it converts and checks for any errors in instructions, that the board can understand.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18447" name="AutoShape 15">
            <a:extLst>
              <a:ext uri="{FF2B5EF4-FFF2-40B4-BE49-F238E27FC236}">
                <a16:creationId xmlns:a16="http://schemas.microsoft.com/office/drawing/2014/main" id="{333CC092-D840-4D66-90CA-DC9363DC55E6}"/>
              </a:ext>
            </a:extLst>
          </p:cNvPr>
          <p:cNvCxnSpPr>
            <a:cxnSpLocks noChangeShapeType="1"/>
          </p:cNvCxnSpPr>
          <p:nvPr/>
        </p:nvCxnSpPr>
        <p:spPr bwMode="auto">
          <a:xfrm flipV="1">
            <a:off x="3207376" y="1917581"/>
            <a:ext cx="1203949" cy="692150"/>
          </a:xfrm>
          <a:prstGeom prst="straightConnector1">
            <a:avLst/>
          </a:prstGeom>
          <a:noFill/>
          <a:ln w="571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8448" name="AutoShape 16">
            <a:extLst>
              <a:ext uri="{FF2B5EF4-FFF2-40B4-BE49-F238E27FC236}">
                <a16:creationId xmlns:a16="http://schemas.microsoft.com/office/drawing/2014/main" id="{87F4F3E5-AB5A-4AA8-B34B-F2444E3B4F27}"/>
              </a:ext>
            </a:extLst>
          </p:cNvPr>
          <p:cNvCxnSpPr>
            <a:cxnSpLocks noChangeShapeType="1"/>
          </p:cNvCxnSpPr>
          <p:nvPr/>
        </p:nvCxnSpPr>
        <p:spPr bwMode="auto">
          <a:xfrm>
            <a:off x="3885353" y="1026993"/>
            <a:ext cx="828675" cy="688975"/>
          </a:xfrm>
          <a:prstGeom prst="straightConnector1">
            <a:avLst/>
          </a:prstGeom>
          <a:noFill/>
          <a:ln w="571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7" name="Text Box 17">
            <a:extLst>
              <a:ext uri="{FF2B5EF4-FFF2-40B4-BE49-F238E27FC236}">
                <a16:creationId xmlns:a16="http://schemas.microsoft.com/office/drawing/2014/main" id="{7314E42C-400A-45D0-8E0D-A7E27AFAC7EB}"/>
              </a:ext>
            </a:extLst>
          </p:cNvPr>
          <p:cNvSpPr txBox="1">
            <a:spLocks noChangeArrowheads="1"/>
          </p:cNvSpPr>
          <p:nvPr/>
        </p:nvSpPr>
        <p:spPr bwMode="auto">
          <a:xfrm>
            <a:off x="4594965" y="604718"/>
            <a:ext cx="1347788" cy="3079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800" b="1" i="0" u="sng" strike="noStrike" cap="none" normalizeH="0" baseline="0">
                <a:ln>
                  <a:noFill/>
                </a:ln>
                <a:solidFill>
                  <a:srgbClr val="000000"/>
                </a:solidFill>
                <a:effectLst/>
                <a:latin typeface="Calibri" panose="020F0502020204030204" pitchFamily="34" charset="0"/>
              </a:rPr>
              <a:t>New Sketch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 Box 18">
            <a:extLst>
              <a:ext uri="{FF2B5EF4-FFF2-40B4-BE49-F238E27FC236}">
                <a16:creationId xmlns:a16="http://schemas.microsoft.com/office/drawing/2014/main" id="{65B5A585-4672-48AC-88B9-2934708C8597}"/>
              </a:ext>
            </a:extLst>
          </p:cNvPr>
          <p:cNvSpPr txBox="1">
            <a:spLocks noChangeArrowheads="1"/>
          </p:cNvSpPr>
          <p:nvPr/>
        </p:nvSpPr>
        <p:spPr bwMode="auto">
          <a:xfrm>
            <a:off x="1693015" y="807918"/>
            <a:ext cx="2519363" cy="10556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800" b="1" i="0" u="sng" strike="noStrike" cap="none" normalizeH="0" baseline="0" dirty="0">
                <a:ln>
                  <a:noFill/>
                </a:ln>
                <a:solidFill>
                  <a:srgbClr val="000000"/>
                </a:solidFill>
                <a:effectLst/>
                <a:latin typeface="Calibri" panose="020F0502020204030204" pitchFamily="34" charset="0"/>
              </a:rPr>
              <a:t>Uploads </a:t>
            </a:r>
            <a:r>
              <a:rPr kumimoji="0" lang="en-AU" altLang="en-US" sz="1800" b="1" i="0" u="none" strike="noStrike" cap="none" normalizeH="0" baseline="0" dirty="0">
                <a:ln>
                  <a:noFill/>
                </a:ln>
                <a:solidFill>
                  <a:srgbClr val="000000"/>
                </a:solidFill>
                <a:effectLst/>
                <a:latin typeface="Calibri" panose="020F0502020204030204" pitchFamily="34" charset="0"/>
              </a:rPr>
              <a:t>to the Board</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dirty="0">
                <a:ln>
                  <a:noFill/>
                </a:ln>
                <a:solidFill>
                  <a:srgbClr val="000000"/>
                </a:solidFill>
                <a:effectLst/>
                <a:latin typeface="Calibri" panose="020F0502020204030204" pitchFamily="34" charset="0"/>
              </a:rPr>
              <a:t>Compiles and then transmits over the USB to your Board.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 Box 19">
            <a:extLst>
              <a:ext uri="{FF2B5EF4-FFF2-40B4-BE49-F238E27FC236}">
                <a16:creationId xmlns:a16="http://schemas.microsoft.com/office/drawing/2014/main" id="{965156D1-343E-4A00-A1FB-213DA3AE8D78}"/>
              </a:ext>
            </a:extLst>
          </p:cNvPr>
          <p:cNvSpPr txBox="1">
            <a:spLocks noChangeArrowheads="1"/>
          </p:cNvSpPr>
          <p:nvPr/>
        </p:nvSpPr>
        <p:spPr bwMode="auto">
          <a:xfrm>
            <a:off x="7233390" y="604718"/>
            <a:ext cx="1349375" cy="3079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800" b="1" i="0" u="sng" strike="noStrike" cap="none" normalizeH="0" baseline="0" dirty="0">
                <a:ln>
                  <a:noFill/>
                </a:ln>
                <a:solidFill>
                  <a:srgbClr val="000000"/>
                </a:solidFill>
                <a:effectLst/>
                <a:latin typeface="Calibri" panose="020F0502020204030204" pitchFamily="34" charset="0"/>
              </a:rPr>
              <a:t>Save Sketch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 Box 20">
            <a:extLst>
              <a:ext uri="{FF2B5EF4-FFF2-40B4-BE49-F238E27FC236}">
                <a16:creationId xmlns:a16="http://schemas.microsoft.com/office/drawing/2014/main" id="{C899615F-3B5A-4AA3-9F04-5275713B9954}"/>
              </a:ext>
            </a:extLst>
          </p:cNvPr>
          <p:cNvSpPr txBox="1">
            <a:spLocks noChangeArrowheads="1"/>
          </p:cNvSpPr>
          <p:nvPr/>
        </p:nvSpPr>
        <p:spPr bwMode="auto">
          <a:xfrm>
            <a:off x="5885603" y="604718"/>
            <a:ext cx="1347787" cy="3079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800" b="1" i="0" u="sng" strike="noStrike" cap="none" normalizeH="0" baseline="0">
                <a:ln>
                  <a:noFill/>
                </a:ln>
                <a:solidFill>
                  <a:srgbClr val="000000"/>
                </a:solidFill>
                <a:effectLst/>
                <a:latin typeface="Calibri" panose="020F0502020204030204" pitchFamily="34" charset="0"/>
              </a:rPr>
              <a:t>Open Sketch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18453" name="AutoShape 21">
            <a:extLst>
              <a:ext uri="{FF2B5EF4-FFF2-40B4-BE49-F238E27FC236}">
                <a16:creationId xmlns:a16="http://schemas.microsoft.com/office/drawing/2014/main" id="{6E41A8D8-6692-4CBB-B114-BD490E6CFAFE}"/>
              </a:ext>
            </a:extLst>
          </p:cNvPr>
          <p:cNvCxnSpPr>
            <a:cxnSpLocks noChangeShapeType="1"/>
          </p:cNvCxnSpPr>
          <p:nvPr/>
        </p:nvCxnSpPr>
        <p:spPr bwMode="auto">
          <a:xfrm flipH="1">
            <a:off x="5280765" y="915868"/>
            <a:ext cx="419100" cy="731837"/>
          </a:xfrm>
          <a:prstGeom prst="straightConnector1">
            <a:avLst/>
          </a:prstGeom>
          <a:noFill/>
          <a:ln w="571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8454" name="AutoShape 22">
            <a:extLst>
              <a:ext uri="{FF2B5EF4-FFF2-40B4-BE49-F238E27FC236}">
                <a16:creationId xmlns:a16="http://schemas.microsoft.com/office/drawing/2014/main" id="{8D9C2B80-CF76-4D87-A657-DED4236C1378}"/>
              </a:ext>
            </a:extLst>
          </p:cNvPr>
          <p:cNvCxnSpPr>
            <a:cxnSpLocks noChangeShapeType="1"/>
          </p:cNvCxnSpPr>
          <p:nvPr/>
        </p:nvCxnSpPr>
        <p:spPr bwMode="auto">
          <a:xfrm flipH="1">
            <a:off x="5544290" y="982543"/>
            <a:ext cx="688975" cy="720725"/>
          </a:xfrm>
          <a:prstGeom prst="straightConnector1">
            <a:avLst/>
          </a:prstGeom>
          <a:noFill/>
          <a:ln w="571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8455" name="AutoShape 23">
            <a:extLst>
              <a:ext uri="{FF2B5EF4-FFF2-40B4-BE49-F238E27FC236}">
                <a16:creationId xmlns:a16="http://schemas.microsoft.com/office/drawing/2014/main" id="{667556B0-8354-46E8-9B9C-EFA5413AF56F}"/>
              </a:ext>
            </a:extLst>
          </p:cNvPr>
          <p:cNvCxnSpPr>
            <a:cxnSpLocks noChangeShapeType="1"/>
          </p:cNvCxnSpPr>
          <p:nvPr/>
        </p:nvCxnSpPr>
        <p:spPr bwMode="auto">
          <a:xfrm flipH="1">
            <a:off x="5863378" y="919043"/>
            <a:ext cx="2205037" cy="806450"/>
          </a:xfrm>
          <a:prstGeom prst="straightConnector1">
            <a:avLst/>
          </a:prstGeom>
          <a:noFill/>
          <a:ln w="571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1" name="Text Box 24">
            <a:extLst>
              <a:ext uri="{FF2B5EF4-FFF2-40B4-BE49-F238E27FC236}">
                <a16:creationId xmlns:a16="http://schemas.microsoft.com/office/drawing/2014/main" id="{2403AB09-EF14-4F57-8FA4-C33B879995AA}"/>
              </a:ext>
            </a:extLst>
          </p:cNvPr>
          <p:cNvSpPr txBox="1">
            <a:spLocks noChangeArrowheads="1"/>
          </p:cNvSpPr>
          <p:nvPr/>
        </p:nvSpPr>
        <p:spPr bwMode="auto">
          <a:xfrm>
            <a:off x="9136803" y="2831980"/>
            <a:ext cx="1622425" cy="11366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dirty="0">
                <a:ln>
                  <a:noFill/>
                </a:ln>
                <a:solidFill>
                  <a:srgbClr val="000000"/>
                </a:solidFill>
                <a:effectLst/>
                <a:latin typeface="Calibri" panose="020F0502020204030204" pitchFamily="34" charset="0"/>
              </a:rPr>
              <a:t>Sketch always has a setup and a loop.</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50" b="1" i="0" u="none" strike="noStrike" cap="none" normalizeH="0" baseline="0" dirty="0">
                <a:ln>
                  <a:noFill/>
                </a:ln>
                <a:solidFill>
                  <a:srgbClr val="000000"/>
                </a:solidFill>
                <a:effectLst/>
                <a:latin typeface="Calibri" panose="020F0502020204030204" pitchFamily="34" charset="0"/>
              </a:rPr>
              <a:t>void means it doesn’t return any values.</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cxnSp>
        <p:nvCxnSpPr>
          <p:cNvPr id="18457" name="AutoShape 25">
            <a:extLst>
              <a:ext uri="{FF2B5EF4-FFF2-40B4-BE49-F238E27FC236}">
                <a16:creationId xmlns:a16="http://schemas.microsoft.com/office/drawing/2014/main" id="{99B8368F-AACE-410B-8F3D-198EFFD9FFB6}"/>
              </a:ext>
            </a:extLst>
          </p:cNvPr>
          <p:cNvCxnSpPr>
            <a:cxnSpLocks noChangeShapeType="1"/>
          </p:cNvCxnSpPr>
          <p:nvPr/>
        </p:nvCxnSpPr>
        <p:spPr bwMode="auto">
          <a:xfrm flipH="1" flipV="1">
            <a:off x="5774478" y="2970093"/>
            <a:ext cx="3281362" cy="22225"/>
          </a:xfrm>
          <a:prstGeom prst="straightConnector1">
            <a:avLst/>
          </a:prstGeom>
          <a:noFill/>
          <a:ln w="571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2" name="Text Box 26">
            <a:extLst>
              <a:ext uri="{FF2B5EF4-FFF2-40B4-BE49-F238E27FC236}">
                <a16:creationId xmlns:a16="http://schemas.microsoft.com/office/drawing/2014/main" id="{9AF8F8BD-0CB0-4782-B208-59EC3D4DE342}"/>
              </a:ext>
            </a:extLst>
          </p:cNvPr>
          <p:cNvSpPr txBox="1">
            <a:spLocks noChangeArrowheads="1"/>
          </p:cNvSpPr>
          <p:nvPr/>
        </p:nvSpPr>
        <p:spPr bwMode="auto">
          <a:xfrm>
            <a:off x="1526328" y="4327405"/>
            <a:ext cx="2190750" cy="12747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800" b="1" i="0" u="sng" strike="noStrike" cap="none" normalizeH="0" baseline="0">
                <a:ln>
                  <a:noFill/>
                </a:ln>
                <a:solidFill>
                  <a:srgbClr val="000000"/>
                </a:solidFill>
                <a:effectLst/>
                <a:latin typeface="Calibri" panose="020F0502020204030204" pitchFamily="34" charset="0"/>
              </a:rPr>
              <a:t>Text Console</a:t>
            </a:r>
            <a:endParaRPr kumimoji="0" lang="en-AU" altLang="en-US" sz="1800" b="1"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Will display any Status &amp; Syntax Error messages in the Orange pop up section.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18459" name="AutoShape 27">
            <a:extLst>
              <a:ext uri="{FF2B5EF4-FFF2-40B4-BE49-F238E27FC236}">
                <a16:creationId xmlns:a16="http://schemas.microsoft.com/office/drawing/2014/main" id="{784D9B0C-C228-4181-B6EE-C677719922F8}"/>
              </a:ext>
            </a:extLst>
          </p:cNvPr>
          <p:cNvCxnSpPr>
            <a:cxnSpLocks noChangeShapeType="1"/>
          </p:cNvCxnSpPr>
          <p:nvPr/>
        </p:nvCxnSpPr>
        <p:spPr bwMode="auto">
          <a:xfrm>
            <a:off x="3401165" y="5421193"/>
            <a:ext cx="828675" cy="698500"/>
          </a:xfrm>
          <a:prstGeom prst="straightConnector1">
            <a:avLst/>
          </a:prstGeom>
          <a:noFill/>
          <a:ln w="571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18460" name="Picture 28">
            <a:extLst>
              <a:ext uri="{FF2B5EF4-FFF2-40B4-BE49-F238E27FC236}">
                <a16:creationId xmlns:a16="http://schemas.microsoft.com/office/drawing/2014/main" id="{C70902A1-ED96-429D-9CED-554CAFD0F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3159" y="1669137"/>
            <a:ext cx="3191651" cy="9953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32" name="AutoShape 23">
            <a:extLst>
              <a:ext uri="{FF2B5EF4-FFF2-40B4-BE49-F238E27FC236}">
                <a16:creationId xmlns:a16="http://schemas.microsoft.com/office/drawing/2014/main" id="{76A45C50-FCB2-44D4-8D20-268ADA2DF49E}"/>
              </a:ext>
            </a:extLst>
          </p:cNvPr>
          <p:cNvCxnSpPr>
            <a:cxnSpLocks noChangeShapeType="1"/>
          </p:cNvCxnSpPr>
          <p:nvPr/>
        </p:nvCxnSpPr>
        <p:spPr bwMode="auto">
          <a:xfrm flipH="1">
            <a:off x="8655790" y="1162975"/>
            <a:ext cx="940971" cy="562518"/>
          </a:xfrm>
          <a:prstGeom prst="straightConnector1">
            <a:avLst/>
          </a:prstGeom>
          <a:noFill/>
          <a:ln w="571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36" name="Text Box 20">
            <a:extLst>
              <a:ext uri="{FF2B5EF4-FFF2-40B4-BE49-F238E27FC236}">
                <a16:creationId xmlns:a16="http://schemas.microsoft.com/office/drawing/2014/main" id="{9D4DFBD3-29B4-471E-9FE5-76A51D5DC970}"/>
              </a:ext>
            </a:extLst>
          </p:cNvPr>
          <p:cNvSpPr txBox="1">
            <a:spLocks noChangeArrowheads="1"/>
          </p:cNvSpPr>
          <p:nvPr/>
        </p:nvSpPr>
        <p:spPr bwMode="auto">
          <a:xfrm>
            <a:off x="9218938" y="841788"/>
            <a:ext cx="2199511" cy="65986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800" i="0" strike="noStrike" cap="none" normalizeH="0" baseline="0" dirty="0">
                <a:ln>
                  <a:noFill/>
                </a:ln>
                <a:solidFill>
                  <a:srgbClr val="000000"/>
                </a:solidFill>
                <a:effectLst/>
                <a:latin typeface="Calibri" panose="020F0502020204030204" pitchFamily="34" charset="0"/>
              </a:rPr>
              <a:t>Shows</a:t>
            </a:r>
            <a:r>
              <a:rPr kumimoji="0" lang="en-AU" altLang="en-US" sz="1800" b="1" i="0" u="sng" strike="noStrike" cap="none" normalizeH="0" baseline="0" dirty="0">
                <a:ln>
                  <a:noFill/>
                </a:ln>
                <a:solidFill>
                  <a:srgbClr val="000000"/>
                </a:solidFill>
                <a:effectLst/>
                <a:latin typeface="Calibri" panose="020F0502020204030204" pitchFamily="34" charset="0"/>
              </a:rPr>
              <a:t> Serial Monitor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42330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E386795B-13BF-4AB9-A742-E5FF22D43566}"/>
              </a:ext>
            </a:extLst>
          </p:cNvPr>
          <p:cNvSpPr txBox="1">
            <a:spLocks noChangeArrowheads="1"/>
          </p:cNvSpPr>
          <p:nvPr/>
        </p:nvSpPr>
        <p:spPr bwMode="auto">
          <a:xfrm>
            <a:off x="1880895" y="461639"/>
            <a:ext cx="9083675" cy="8128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200" b="1" i="0" u="none" strike="noStrike" cap="none" normalizeH="0" baseline="0">
                <a:ln>
                  <a:noFill/>
                </a:ln>
                <a:solidFill>
                  <a:srgbClr val="000000"/>
                </a:solidFill>
                <a:effectLst/>
                <a:latin typeface="Calibri" panose="020F0502020204030204" pitchFamily="34" charset="0"/>
              </a:rPr>
              <a:t>What is a Microcontroller.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147" name="Picture 3">
            <a:extLst>
              <a:ext uri="{FF2B5EF4-FFF2-40B4-BE49-F238E27FC236}">
                <a16:creationId xmlns:a16="http://schemas.microsoft.com/office/drawing/2014/main" id="{AF0CBE10-4584-4937-BFEC-9853797A01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4220" y="4790752"/>
            <a:ext cx="9623425" cy="17367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 Box 4">
            <a:extLst>
              <a:ext uri="{FF2B5EF4-FFF2-40B4-BE49-F238E27FC236}">
                <a16:creationId xmlns:a16="http://schemas.microsoft.com/office/drawing/2014/main" id="{A43EC631-2C73-41A6-AF52-427DDDE2F4CA}"/>
              </a:ext>
            </a:extLst>
          </p:cNvPr>
          <p:cNvSpPr txBox="1">
            <a:spLocks noChangeArrowheads="1"/>
          </p:cNvSpPr>
          <p:nvPr/>
        </p:nvSpPr>
        <p:spPr bwMode="auto">
          <a:xfrm>
            <a:off x="1830095" y="3187377"/>
            <a:ext cx="3200400" cy="8128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200" b="1" i="0" u="none" strike="noStrike" cap="none" normalizeH="0" baseline="0">
                <a:ln>
                  <a:noFill/>
                </a:ln>
                <a:solidFill>
                  <a:srgbClr val="000000"/>
                </a:solidFill>
                <a:effectLst/>
                <a:latin typeface="Calibri" panose="020F0502020204030204" pitchFamily="34" charset="0"/>
              </a:rPr>
              <a:t>What is an Arduino UNO.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149" name="Picture 5">
            <a:extLst>
              <a:ext uri="{FF2B5EF4-FFF2-40B4-BE49-F238E27FC236}">
                <a16:creationId xmlns:a16="http://schemas.microsoft.com/office/drawing/2014/main" id="{FCA7BBEB-CD5B-4AB7-8DF4-6F02544B6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008" y="2855589"/>
            <a:ext cx="2620962" cy="27543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150" name="Picture 6">
            <a:extLst>
              <a:ext uri="{FF2B5EF4-FFF2-40B4-BE49-F238E27FC236}">
                <a16:creationId xmlns:a16="http://schemas.microsoft.com/office/drawing/2014/main" id="{12C3215D-B0F5-4D8E-A1DE-D5D9FAD461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4220" y="993452"/>
            <a:ext cx="9623425" cy="15573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823310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52CD668-B592-4F92-9765-49A4DE1603B6}"/>
              </a:ext>
            </a:extLst>
          </p:cNvPr>
          <p:cNvSpPr>
            <a:spLocks noChangeArrowheads="1"/>
          </p:cNvSpPr>
          <p:nvPr/>
        </p:nvSpPr>
        <p:spPr bwMode="auto">
          <a:xfrm>
            <a:off x="2546956" y="2132753"/>
            <a:ext cx="6646862" cy="1774825"/>
          </a:xfrm>
          <a:prstGeom prst="rect">
            <a:avLst/>
          </a:prstGeom>
          <a:solidFill>
            <a:srgbClr val="BED7EF"/>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Rectangle 3">
            <a:extLst>
              <a:ext uri="{FF2B5EF4-FFF2-40B4-BE49-F238E27FC236}">
                <a16:creationId xmlns:a16="http://schemas.microsoft.com/office/drawing/2014/main" id="{0AF91039-B894-44FF-8E2D-EBC5022EE43A}"/>
              </a:ext>
            </a:extLst>
          </p:cNvPr>
          <p:cNvSpPr>
            <a:spLocks noChangeArrowheads="1"/>
          </p:cNvSpPr>
          <p:nvPr/>
        </p:nvSpPr>
        <p:spPr bwMode="auto">
          <a:xfrm>
            <a:off x="2546956" y="3907578"/>
            <a:ext cx="6646862" cy="782637"/>
          </a:xfrm>
          <a:prstGeom prst="rect">
            <a:avLst/>
          </a:prstGeom>
          <a:solidFill>
            <a:srgbClr val="FFE699"/>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
        <p:nvSpPr>
          <p:cNvPr id="4" name="Rectangle 4">
            <a:extLst>
              <a:ext uri="{FF2B5EF4-FFF2-40B4-BE49-F238E27FC236}">
                <a16:creationId xmlns:a16="http://schemas.microsoft.com/office/drawing/2014/main" id="{3483D4E1-B3E7-4D35-9225-D3B0BADA14CE}"/>
              </a:ext>
            </a:extLst>
          </p:cNvPr>
          <p:cNvSpPr>
            <a:spLocks noChangeArrowheads="1"/>
          </p:cNvSpPr>
          <p:nvPr/>
        </p:nvSpPr>
        <p:spPr bwMode="auto">
          <a:xfrm>
            <a:off x="2546955" y="4690215"/>
            <a:ext cx="6662737" cy="1538288"/>
          </a:xfrm>
          <a:prstGeom prst="rect">
            <a:avLst/>
          </a:prstGeom>
          <a:solidFill>
            <a:srgbClr val="D7AEC2"/>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
        <p:nvSpPr>
          <p:cNvPr id="5" name="Text Box 5">
            <a:extLst>
              <a:ext uri="{FF2B5EF4-FFF2-40B4-BE49-F238E27FC236}">
                <a16:creationId xmlns:a16="http://schemas.microsoft.com/office/drawing/2014/main" id="{B6874204-E60D-413D-BF2C-D521E0A00140}"/>
              </a:ext>
            </a:extLst>
          </p:cNvPr>
          <p:cNvSpPr txBox="1">
            <a:spLocks noChangeArrowheads="1"/>
          </p:cNvSpPr>
          <p:nvPr/>
        </p:nvSpPr>
        <p:spPr bwMode="auto">
          <a:xfrm>
            <a:off x="2602518" y="383328"/>
            <a:ext cx="7185025" cy="16986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600" b="0" i="0" u="none" strike="noStrike" cap="none" normalizeH="0" baseline="0" dirty="0">
                <a:ln>
                  <a:noFill/>
                </a:ln>
                <a:solidFill>
                  <a:srgbClr val="000000"/>
                </a:solidFill>
                <a:effectLst/>
                <a:latin typeface="Calibri" panose="020F0502020204030204" pitchFamily="34" charset="0"/>
              </a:rPr>
              <a:t>Arduino Sketch—	</a:t>
            </a:r>
            <a:r>
              <a:rPr kumimoji="0" lang="en-AU" altLang="en-US" sz="1200" b="0" i="0" u="none" strike="noStrike" cap="none" normalizeH="0" baseline="0" dirty="0">
                <a:ln>
                  <a:noFill/>
                </a:ln>
                <a:solidFill>
                  <a:srgbClr val="000000"/>
                </a:solidFill>
                <a:effectLst/>
                <a:latin typeface="Calibri" panose="020F0502020204030204" pitchFamily="34" charset="0"/>
              </a:rPr>
              <a:t> </a:t>
            </a:r>
            <a:r>
              <a:rPr kumimoji="0" lang="en-AU" altLang="en-US" sz="1200" b="1" i="0" u="none" strike="noStrike" cap="none" normalizeH="0" baseline="0" dirty="0">
                <a:ln>
                  <a:noFill/>
                </a:ln>
                <a:solidFill>
                  <a:srgbClr val="000000"/>
                </a:solidFill>
                <a:effectLst/>
                <a:latin typeface="Calibri" panose="020F0502020204030204" pitchFamily="34" charset="0"/>
              </a:rPr>
              <a:t>Open the Arduino IDE go to File &gt; Examples &gt; 01.Basics &gt; Blink</a:t>
            </a:r>
            <a:endParaRPr kumimoji="0" lang="en-AU" altLang="en-US" sz="2600" b="1"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600" b="0" i="0" u="none" strike="noStrike" cap="none" normalizeH="0" baseline="0" dirty="0">
                <a:ln>
                  <a:noFill/>
                </a:ln>
                <a:solidFill>
                  <a:srgbClr val="000000"/>
                </a:solidFill>
                <a:effectLst/>
                <a:latin typeface="Calibri" panose="020F0502020204030204" pitchFamily="34" charset="0"/>
              </a:rPr>
              <a:t> </a:t>
            </a:r>
            <a:r>
              <a:rPr kumimoji="0" lang="en-AU" altLang="en-US" sz="1200" b="0" i="0" u="none" strike="noStrike" cap="none" normalizeH="0" baseline="0" dirty="0">
                <a:ln>
                  <a:noFill/>
                </a:ln>
                <a:solidFill>
                  <a:srgbClr val="000000"/>
                </a:solidFill>
                <a:effectLst/>
                <a:latin typeface="Calibri" panose="020F0502020204030204" pitchFamily="34" charset="0"/>
              </a:rPr>
              <a:t>The following explains the Blink Sketch example.</a:t>
            </a:r>
            <a:endParaRPr kumimoji="0" lang="en-AU" altLang="en-US" sz="26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600" b="0" i="0" u="none" strike="noStrike" cap="none" normalizeH="0" baseline="0" dirty="0">
                <a:ln>
                  <a:noFill/>
                </a:ln>
                <a:solidFill>
                  <a:srgbClr val="000000"/>
                </a:solidFill>
                <a:effectLst/>
                <a:latin typeface="Calibri" panose="020F0502020204030204" pitchFamily="34" charset="0"/>
              </a:rPr>
              <a:t>Pat McMahon 14/6/2020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 Box 6">
            <a:extLst>
              <a:ext uri="{FF2B5EF4-FFF2-40B4-BE49-F238E27FC236}">
                <a16:creationId xmlns:a16="http://schemas.microsoft.com/office/drawing/2014/main" id="{3BF2384B-BF55-472D-A70D-1269BBF26957}"/>
              </a:ext>
            </a:extLst>
          </p:cNvPr>
          <p:cNvSpPr txBox="1">
            <a:spLocks noChangeArrowheads="1"/>
          </p:cNvSpPr>
          <p:nvPr/>
        </p:nvSpPr>
        <p:spPr bwMode="auto">
          <a:xfrm>
            <a:off x="2602518" y="2205778"/>
            <a:ext cx="4992688" cy="12985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rgbClr val="000000"/>
                </a:solidFill>
                <a:effectLst/>
                <a:latin typeface="Calibri" panose="020F0502020204030204" pitchFamily="34" charset="0"/>
              </a:rPr>
              <a:t>/* This Sketch is a description of how to Code, an Arduino, for the Blink LED example.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rgbClr val="000000"/>
                </a:solidFill>
                <a:effectLst/>
                <a:latin typeface="Calibri" panose="020F0502020204030204" pitchFamily="34" charset="0"/>
              </a:rPr>
              <a:t>*It turns the onboard LED on and off every 500 milliseconds (1/2 second)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rgbClr val="000000"/>
                </a:solidFill>
                <a:effectLst/>
                <a:latin typeface="Calibri" panose="020F0502020204030204" pitchFamily="34" charset="0"/>
              </a:rPr>
              <a:t>// Written by Pat McMahon—14/6/2020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rgbClr val="000000"/>
                </a:solidFill>
                <a:effectLst/>
                <a:latin typeface="Calibri" panose="020F0502020204030204" pitchFamily="34" charset="0"/>
              </a:rPr>
              <a:t>const int </a:t>
            </a:r>
            <a:r>
              <a:rPr kumimoji="0" lang="en-AU" altLang="en-US" sz="1000" b="0" i="0" u="none" strike="noStrike" cap="none" normalizeH="0" baseline="0" dirty="0" err="1">
                <a:ln>
                  <a:noFill/>
                </a:ln>
                <a:solidFill>
                  <a:srgbClr val="000000"/>
                </a:solidFill>
                <a:effectLst/>
                <a:latin typeface="Calibri" panose="020F0502020204030204" pitchFamily="34" charset="0"/>
              </a:rPr>
              <a:t>KPinLED</a:t>
            </a:r>
            <a:r>
              <a:rPr kumimoji="0" lang="en-AU" altLang="en-US" sz="1000" b="0" i="0" u="none" strike="noStrike" cap="none" normalizeH="0" baseline="0" dirty="0">
                <a:ln>
                  <a:noFill/>
                </a:ln>
                <a:solidFill>
                  <a:srgbClr val="000000"/>
                </a:solidFill>
                <a:effectLst/>
                <a:latin typeface="Calibri" panose="020F0502020204030204" pitchFamily="34" charset="0"/>
              </a:rPr>
              <a:t>=13: 	// Declares constant on pin 13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 Box 7">
            <a:extLst>
              <a:ext uri="{FF2B5EF4-FFF2-40B4-BE49-F238E27FC236}">
                <a16:creationId xmlns:a16="http://schemas.microsoft.com/office/drawing/2014/main" id="{5E1F82AC-BDD1-4010-AF19-FE1E431587E2}"/>
              </a:ext>
            </a:extLst>
          </p:cNvPr>
          <p:cNvSpPr txBox="1">
            <a:spLocks noChangeArrowheads="1"/>
          </p:cNvSpPr>
          <p:nvPr/>
        </p:nvSpPr>
        <p:spPr bwMode="auto">
          <a:xfrm>
            <a:off x="6580000" y="2704253"/>
            <a:ext cx="1292225" cy="10445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000" b="0" i="0" u="none" strike="noStrike" cap="none" normalizeH="0" baseline="0" dirty="0">
                <a:ln>
                  <a:noFill/>
                </a:ln>
                <a:solidFill>
                  <a:srgbClr val="000000"/>
                </a:solidFill>
                <a:effectLst/>
                <a:latin typeface="Calibri" panose="020F0502020204030204" pitchFamily="34" charset="0"/>
              </a:rPr>
              <a:t>GLOBAL SCOPE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Text Box 8">
            <a:extLst>
              <a:ext uri="{FF2B5EF4-FFF2-40B4-BE49-F238E27FC236}">
                <a16:creationId xmlns:a16="http://schemas.microsoft.com/office/drawing/2014/main" id="{DE399686-9C41-4F42-9FA7-B97D41489DF8}"/>
              </a:ext>
            </a:extLst>
          </p:cNvPr>
          <p:cNvSpPr txBox="1">
            <a:spLocks noChangeArrowheads="1"/>
          </p:cNvSpPr>
          <p:nvPr/>
        </p:nvSpPr>
        <p:spPr bwMode="auto">
          <a:xfrm>
            <a:off x="7665056" y="2369290"/>
            <a:ext cx="1536700" cy="16986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a:ln>
                  <a:noFill/>
                </a:ln>
                <a:solidFill>
                  <a:srgbClr val="000000"/>
                </a:solidFill>
                <a:effectLst/>
                <a:latin typeface="Calibri" panose="020F0502020204030204" pitchFamily="34" charset="0"/>
              </a:rPr>
              <a:t>Write comments, notes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a:ln>
                  <a:noFill/>
                </a:ln>
                <a:solidFill>
                  <a:srgbClr val="000000"/>
                </a:solidFill>
                <a:effectLst/>
                <a:latin typeface="Calibri" panose="020F0502020204030204" pitchFamily="34" charset="0"/>
              </a:rPr>
              <a:t>Connections etc.</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a:ln>
                  <a:noFill/>
                </a:ln>
                <a:solidFill>
                  <a:srgbClr val="000000"/>
                </a:solidFill>
                <a:effectLst/>
                <a:latin typeface="Calibri" panose="020F0502020204030204" pitchFamily="34" charset="0"/>
              </a:rPr>
              <a:t>Import needed libraries </a:t>
            </a:r>
            <a:br>
              <a:rPr kumimoji="0" lang="en-AU" altLang="en-US" sz="1000" b="0" i="0" u="none" strike="noStrike" cap="none" normalizeH="0" baseline="0">
                <a:ln>
                  <a:noFill/>
                </a:ln>
                <a:solidFill>
                  <a:srgbClr val="000000"/>
                </a:solidFill>
                <a:effectLst/>
                <a:latin typeface="Calibri" panose="020F0502020204030204" pitchFamily="34" charset="0"/>
              </a:rPr>
            </a:br>
            <a:r>
              <a:rPr kumimoji="0" lang="en-AU" altLang="en-US" sz="1000" b="0" i="0" u="none" strike="noStrike" cap="none" normalizeH="0" baseline="0">
                <a:ln>
                  <a:noFill/>
                </a:ln>
                <a:solidFill>
                  <a:srgbClr val="000000"/>
                </a:solidFill>
                <a:effectLst/>
                <a:latin typeface="Calibri" panose="020F0502020204030204" pitchFamily="34" charset="0"/>
              </a:rPr>
              <a:t>Declare Constants and Pin Numbers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a:ln>
                  <a:noFill/>
                </a:ln>
                <a:solidFill>
                  <a:srgbClr val="000000"/>
                </a:solidFill>
                <a:effectLst/>
                <a:latin typeface="Calibri" panose="020F0502020204030204" pitchFamily="34" charset="0"/>
              </a:rPr>
              <a:t>Declare objects </a:t>
            </a:r>
            <a:br>
              <a:rPr kumimoji="0" lang="en-AU" altLang="en-US" sz="1000" b="0" i="0" u="none" strike="noStrike" cap="none" normalizeH="0" baseline="0">
                <a:ln>
                  <a:noFill/>
                </a:ln>
                <a:solidFill>
                  <a:srgbClr val="000000"/>
                </a:solidFill>
                <a:effectLst/>
                <a:latin typeface="Calibri" panose="020F0502020204030204" pitchFamily="34" charset="0"/>
              </a:rPr>
            </a:br>
            <a:r>
              <a:rPr kumimoji="0" lang="en-AU" altLang="en-US" sz="1000" b="0" i="0" u="none" strike="noStrike" cap="none" normalizeH="0" baseline="0">
                <a:ln>
                  <a:noFill/>
                </a:ln>
                <a:solidFill>
                  <a:srgbClr val="000000"/>
                </a:solidFill>
                <a:effectLst/>
                <a:latin typeface="Calibri" panose="020F0502020204030204" pitchFamily="34" charset="0"/>
              </a:rPr>
              <a:t>Declare Variables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 Box 9">
            <a:extLst>
              <a:ext uri="{FF2B5EF4-FFF2-40B4-BE49-F238E27FC236}">
                <a16:creationId xmlns:a16="http://schemas.microsoft.com/office/drawing/2014/main" id="{09836051-0452-4E19-9695-E90BD88D5A8F}"/>
              </a:ext>
            </a:extLst>
          </p:cNvPr>
          <p:cNvSpPr txBox="1">
            <a:spLocks noChangeArrowheads="1"/>
          </p:cNvSpPr>
          <p:nvPr/>
        </p:nvSpPr>
        <p:spPr bwMode="auto">
          <a:xfrm>
            <a:off x="2602518" y="3936153"/>
            <a:ext cx="4487863" cy="10382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a:ln>
                  <a:noFill/>
                </a:ln>
                <a:solidFill>
                  <a:srgbClr val="000000"/>
                </a:solidFill>
                <a:effectLst/>
                <a:latin typeface="Calibri" panose="020F0502020204030204" pitchFamily="34" charset="0"/>
              </a:rPr>
              <a:t>void setup ()</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a:ln>
                  <a:noFill/>
                </a:ln>
                <a:solidFill>
                  <a:srgbClr val="000000"/>
                </a:solidFill>
                <a:effectLst/>
                <a:latin typeface="Calibri" panose="020F0502020204030204" pitchFamily="34" charset="0"/>
              </a:rPr>
              <a:t>Pinmode (KPinLed, OUTPUT);  	// initializes digital pin KPinLed as an output.</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 Box 10">
            <a:extLst>
              <a:ext uri="{FF2B5EF4-FFF2-40B4-BE49-F238E27FC236}">
                <a16:creationId xmlns:a16="http://schemas.microsoft.com/office/drawing/2014/main" id="{55D5536F-BE38-4764-8FA2-B256FE600F85}"/>
              </a:ext>
            </a:extLst>
          </p:cNvPr>
          <p:cNvSpPr txBox="1">
            <a:spLocks noChangeArrowheads="1"/>
          </p:cNvSpPr>
          <p:nvPr/>
        </p:nvSpPr>
        <p:spPr bwMode="auto">
          <a:xfrm>
            <a:off x="6787168" y="3936153"/>
            <a:ext cx="923925" cy="10064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000" b="0" i="0" u="none" strike="noStrike" cap="none" normalizeH="0" baseline="0">
                <a:ln>
                  <a:noFill/>
                </a:ln>
                <a:solidFill>
                  <a:srgbClr val="000000"/>
                </a:solidFill>
                <a:effectLst/>
                <a:latin typeface="Calibri" panose="020F0502020204030204" pitchFamily="34" charset="0"/>
              </a:rPr>
              <a:t>SETUP SCOPE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 Box 11">
            <a:extLst>
              <a:ext uri="{FF2B5EF4-FFF2-40B4-BE49-F238E27FC236}">
                <a16:creationId xmlns:a16="http://schemas.microsoft.com/office/drawing/2014/main" id="{B8E07DA9-3CBA-4601-B119-CC05C7660069}"/>
              </a:ext>
            </a:extLst>
          </p:cNvPr>
          <p:cNvSpPr txBox="1">
            <a:spLocks noChangeArrowheads="1"/>
          </p:cNvSpPr>
          <p:nvPr/>
        </p:nvSpPr>
        <p:spPr bwMode="auto">
          <a:xfrm>
            <a:off x="7002512" y="5031235"/>
            <a:ext cx="923925" cy="10048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000" b="0" i="0" u="none" strike="noStrike" cap="none" normalizeH="0" baseline="0" dirty="0">
                <a:ln>
                  <a:noFill/>
                </a:ln>
                <a:solidFill>
                  <a:srgbClr val="000000"/>
                </a:solidFill>
                <a:effectLst/>
                <a:latin typeface="Calibri" panose="020F0502020204030204" pitchFamily="34" charset="0"/>
              </a:rPr>
              <a:t>LOOP SCOPE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Text Box 12">
            <a:extLst>
              <a:ext uri="{FF2B5EF4-FFF2-40B4-BE49-F238E27FC236}">
                <a16:creationId xmlns:a16="http://schemas.microsoft.com/office/drawing/2014/main" id="{3C624B7D-A193-4DCD-8D64-CF0533D3ADE1}"/>
              </a:ext>
            </a:extLst>
          </p:cNvPr>
          <p:cNvSpPr txBox="1">
            <a:spLocks noChangeArrowheads="1"/>
          </p:cNvSpPr>
          <p:nvPr/>
        </p:nvSpPr>
        <p:spPr bwMode="auto">
          <a:xfrm>
            <a:off x="7634893" y="3967903"/>
            <a:ext cx="1574800" cy="8461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a:ln>
                  <a:noFill/>
                </a:ln>
                <a:solidFill>
                  <a:srgbClr val="000000"/>
                </a:solidFill>
                <a:effectLst/>
                <a:latin typeface="Calibri" panose="020F0502020204030204" pitchFamily="34" charset="0"/>
              </a:rPr>
              <a:t>setup () is called once only when you power the board or when you press reset.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Text Box 13">
            <a:extLst>
              <a:ext uri="{FF2B5EF4-FFF2-40B4-BE49-F238E27FC236}">
                <a16:creationId xmlns:a16="http://schemas.microsoft.com/office/drawing/2014/main" id="{48FD368F-80E1-4EDF-94FD-ACBE83548F28}"/>
              </a:ext>
            </a:extLst>
          </p:cNvPr>
          <p:cNvSpPr txBox="1">
            <a:spLocks noChangeArrowheads="1"/>
          </p:cNvSpPr>
          <p:nvPr/>
        </p:nvSpPr>
        <p:spPr bwMode="auto">
          <a:xfrm>
            <a:off x="2662843" y="4764828"/>
            <a:ext cx="4632634" cy="13001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rgbClr val="000000"/>
                </a:solidFill>
                <a:effectLst/>
                <a:latin typeface="Calibri" panose="020F0502020204030204" pitchFamily="34" charset="0"/>
              </a:rPr>
              <a:t>void loop ()</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err="1">
                <a:ln>
                  <a:noFill/>
                </a:ln>
                <a:solidFill>
                  <a:srgbClr val="000000"/>
                </a:solidFill>
                <a:effectLst/>
                <a:latin typeface="Calibri" panose="020F0502020204030204" pitchFamily="34" charset="0"/>
              </a:rPr>
              <a:t>digitalWrite</a:t>
            </a:r>
            <a:r>
              <a:rPr kumimoji="0" lang="en-AU" altLang="en-US" sz="1000" b="0" i="0" u="none" strike="noStrike" cap="none" normalizeH="0" baseline="0" dirty="0">
                <a:ln>
                  <a:noFill/>
                </a:ln>
                <a:solidFill>
                  <a:srgbClr val="000000"/>
                </a:solidFill>
                <a:effectLst/>
                <a:latin typeface="Calibri" panose="020F0502020204030204" pitchFamily="34" charset="0"/>
              </a:rPr>
              <a:t> (</a:t>
            </a:r>
            <a:r>
              <a:rPr kumimoji="0" lang="en-AU" altLang="en-US" sz="1000" b="0" i="0" u="none" strike="noStrike" cap="none" normalizeH="0" baseline="0" dirty="0" err="1">
                <a:ln>
                  <a:noFill/>
                </a:ln>
                <a:solidFill>
                  <a:srgbClr val="000000"/>
                </a:solidFill>
                <a:effectLst/>
                <a:latin typeface="Calibri" panose="020F0502020204030204" pitchFamily="34" charset="0"/>
              </a:rPr>
              <a:t>KPinLed</a:t>
            </a:r>
            <a:r>
              <a:rPr kumimoji="0" lang="en-AU" altLang="en-US" sz="1000" b="0" i="0" u="none" strike="noStrike" cap="none" normalizeH="0" baseline="0" dirty="0">
                <a:ln>
                  <a:noFill/>
                </a:ln>
                <a:solidFill>
                  <a:srgbClr val="000000"/>
                </a:solidFill>
                <a:effectLst/>
                <a:latin typeface="Calibri" panose="020F0502020204030204" pitchFamily="34" charset="0"/>
              </a:rPr>
              <a:t>, HIGH);   	// turn the LED on (HIGH is the voltage level)</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rgbClr val="000000"/>
                </a:solidFill>
                <a:effectLst/>
                <a:latin typeface="Calibri" panose="020F0502020204030204" pitchFamily="34" charset="0"/>
              </a:rPr>
              <a:t>delay (500);		// wait for 500 milliseconds.</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err="1">
                <a:ln>
                  <a:noFill/>
                </a:ln>
                <a:solidFill>
                  <a:srgbClr val="000000"/>
                </a:solidFill>
                <a:effectLst/>
                <a:latin typeface="Calibri" panose="020F0502020204030204" pitchFamily="34" charset="0"/>
              </a:rPr>
              <a:t>digitalWrite</a:t>
            </a:r>
            <a:r>
              <a:rPr kumimoji="0" lang="en-AU" altLang="en-US" sz="1000" b="0" i="0" u="none" strike="noStrike" cap="none" normalizeH="0" baseline="0" dirty="0">
                <a:ln>
                  <a:noFill/>
                </a:ln>
                <a:solidFill>
                  <a:srgbClr val="000000"/>
                </a:solidFill>
                <a:effectLst/>
                <a:latin typeface="Calibri" panose="020F0502020204030204" pitchFamily="34" charset="0"/>
              </a:rPr>
              <a:t> (</a:t>
            </a:r>
            <a:r>
              <a:rPr kumimoji="0" lang="en-AU" altLang="en-US" sz="1000" b="0" i="0" u="none" strike="noStrike" cap="none" normalizeH="0" baseline="0" dirty="0" err="1">
                <a:ln>
                  <a:noFill/>
                </a:ln>
                <a:solidFill>
                  <a:srgbClr val="000000"/>
                </a:solidFill>
                <a:effectLst/>
                <a:latin typeface="Calibri" panose="020F0502020204030204" pitchFamily="34" charset="0"/>
              </a:rPr>
              <a:t>KPinLed</a:t>
            </a:r>
            <a:r>
              <a:rPr kumimoji="0" lang="en-AU" altLang="en-US" sz="1000" b="0" i="0" u="none" strike="noStrike" cap="none" normalizeH="0" baseline="0" dirty="0">
                <a:ln>
                  <a:noFill/>
                </a:ln>
                <a:solidFill>
                  <a:srgbClr val="000000"/>
                </a:solidFill>
                <a:effectLst/>
                <a:latin typeface="Calibri" panose="020F0502020204030204" pitchFamily="34" charset="0"/>
              </a:rPr>
              <a:t>, LOW);	// turn the LED off by making the voltage LOW</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rgbClr val="000000"/>
                </a:solidFill>
                <a:effectLst/>
                <a:latin typeface="Calibri" panose="020F0502020204030204" pitchFamily="34" charset="0"/>
              </a:rPr>
              <a:t>delay (500);		// wait for 500 milliseconds.</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Text Box 14">
            <a:extLst>
              <a:ext uri="{FF2B5EF4-FFF2-40B4-BE49-F238E27FC236}">
                <a16:creationId xmlns:a16="http://schemas.microsoft.com/office/drawing/2014/main" id="{4D90EFDA-9A64-4D84-89B5-BBC2B0ACF631}"/>
              </a:ext>
            </a:extLst>
          </p:cNvPr>
          <p:cNvSpPr txBox="1">
            <a:spLocks noChangeArrowheads="1"/>
          </p:cNvSpPr>
          <p:nvPr/>
        </p:nvSpPr>
        <p:spPr bwMode="auto">
          <a:xfrm>
            <a:off x="7765068" y="4904528"/>
            <a:ext cx="1344613" cy="7143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a:ln>
                  <a:noFill/>
                </a:ln>
                <a:solidFill>
                  <a:srgbClr val="000000"/>
                </a:solidFill>
                <a:effectLst/>
                <a:latin typeface="Calibri" panose="020F0502020204030204" pitchFamily="34" charset="0"/>
              </a:rPr>
              <a:t>loop() is called over and over again as long as the Arduino has power.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94423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56878E79-7183-43A7-A4CA-8616F5F81C53}"/>
              </a:ext>
            </a:extLst>
          </p:cNvPr>
          <p:cNvSpPr txBox="1">
            <a:spLocks noChangeArrowheads="1"/>
          </p:cNvSpPr>
          <p:nvPr/>
        </p:nvSpPr>
        <p:spPr bwMode="auto">
          <a:xfrm>
            <a:off x="1982961" y="804077"/>
            <a:ext cx="8794529" cy="344832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sng" strike="noStrike" cap="none" normalizeH="0" baseline="0" dirty="0">
                <a:ln>
                  <a:noFill/>
                </a:ln>
                <a:solidFill>
                  <a:srgbClr val="000000"/>
                </a:solidFill>
                <a:effectLst/>
                <a:latin typeface="Calibri" panose="020F0502020204030204" pitchFamily="34" charset="0"/>
              </a:rPr>
              <a:t>Note– Below are some explanations and hints I have found to help reduce ERRORS In your Sketch.</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The Arduino IDE (Integrated Development Environment) allows you to create, open and change sketches.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Each Sketch can have a Global Scope, but must have a Setup and Loop Scope.</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Void means that the function doesn’t return any values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The programming language is case sensitive. In other words , </a:t>
            </a:r>
            <a:r>
              <a:rPr kumimoji="0" lang="en-AU" altLang="en-US" sz="1400" b="0" i="0" u="none" strike="noStrike" cap="none" normalizeH="0" baseline="0" dirty="0" err="1">
                <a:ln>
                  <a:noFill/>
                </a:ln>
                <a:solidFill>
                  <a:srgbClr val="000000"/>
                </a:solidFill>
                <a:effectLst/>
                <a:latin typeface="Calibri" panose="020F0502020204030204" pitchFamily="34" charset="0"/>
              </a:rPr>
              <a:t>myVar</a:t>
            </a:r>
            <a:r>
              <a:rPr kumimoji="0" lang="en-AU" altLang="en-US" sz="1400" b="0" i="0" u="none" strike="noStrike" cap="none" normalizeH="0" baseline="0" dirty="0">
                <a:ln>
                  <a:noFill/>
                </a:ln>
                <a:solidFill>
                  <a:srgbClr val="000000"/>
                </a:solidFill>
                <a:effectLst/>
                <a:latin typeface="Calibri" panose="020F0502020204030204" pitchFamily="34" charset="0"/>
              </a:rPr>
              <a:t> is different than </a:t>
            </a:r>
            <a:r>
              <a:rPr kumimoji="0" lang="en-AU" altLang="en-US" sz="1400" b="0" i="0" u="none" strike="noStrike" cap="none" normalizeH="0" baseline="0" dirty="0" err="1">
                <a:ln>
                  <a:noFill/>
                </a:ln>
                <a:solidFill>
                  <a:srgbClr val="000000"/>
                </a:solidFill>
                <a:effectLst/>
                <a:latin typeface="Calibri" panose="020F0502020204030204" pitchFamily="34" charset="0"/>
              </a:rPr>
              <a:t>MyVar</a:t>
            </a:r>
            <a:endParaRPr kumimoji="0" lang="en-AU" altLang="en-US" sz="14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dirty="0">
                <a:ln>
                  <a:noFill/>
                </a:ln>
                <a:solidFill>
                  <a:srgbClr val="000000"/>
                </a:solidFill>
                <a:effectLst/>
                <a:latin typeface="Calibri" panose="020F0502020204030204" pitchFamily="34" charset="0"/>
              </a:rPr>
              <a:t>Whitespace</a:t>
            </a:r>
            <a:r>
              <a:rPr kumimoji="0" lang="en-AU" altLang="en-US" sz="1400" b="0" i="0" u="none" strike="noStrike" cap="none" normalizeH="0" baseline="0" dirty="0">
                <a:ln>
                  <a:noFill/>
                </a:ln>
                <a:solidFill>
                  <a:srgbClr val="000000"/>
                </a:solidFill>
                <a:effectLst/>
                <a:latin typeface="Calibri" panose="020F0502020204030204" pitchFamily="34" charset="0"/>
              </a:rPr>
              <a:t> (spaces, tabs, blank lines are all collapsed to the equivalent of a single space. It is for the human reader only.</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Blocks of code are encapsulated with curly braces ’ {’and ’}’  Highlight one and it indicates it’s matching mate.</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Check in setup and loop that you have equal numbers of open curly  {  braces and closed curly  }  braces.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Every open parenthesis ’(’must have a matching close parenthesis’)’ </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There are no commas in numbers. So you must say 1000 and NOT 1,000. </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Each program statement needs to end with a semicolon’;’. In general, this means that each line of your program will have a semicolon. Exceptions are:</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 </a:t>
            </a:r>
            <a:r>
              <a:rPr kumimoji="0" lang="en-AU" altLang="en-US" sz="1400" b="0" i="0" u="none" strike="noStrike" cap="none" normalizeH="0" dirty="0">
                <a:ln>
                  <a:noFill/>
                </a:ln>
                <a:solidFill>
                  <a:srgbClr val="000000"/>
                </a:solidFill>
                <a:effectLst/>
                <a:latin typeface="Calibri" panose="020F0502020204030204" pitchFamily="34" charset="0"/>
              </a:rPr>
              <a:t>Semicolons</a:t>
            </a:r>
            <a:r>
              <a:rPr kumimoji="0" lang="en-AU" altLang="en-US" sz="1400" b="0" i="0" u="none" strike="noStrike" cap="none" normalizeH="0" baseline="0" dirty="0">
                <a:ln>
                  <a:noFill/>
                </a:ln>
                <a:solidFill>
                  <a:srgbClr val="000000"/>
                </a:solidFill>
                <a:effectLst/>
                <a:latin typeface="Calibri" panose="020F0502020204030204" pitchFamily="34" charset="0"/>
              </a:rPr>
              <a:t> (like everything) are ignored in comments – Semicolons are not used after the end curly brace. ’}’</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Int     Have no numbers in them </a:t>
            </a:r>
            <a:r>
              <a:rPr kumimoji="0" lang="en-AU" altLang="en-US" sz="1400" b="0" i="0" u="none" strike="noStrike" cap="none" normalizeH="0" baseline="0" dirty="0" err="1">
                <a:ln>
                  <a:noFill/>
                </a:ln>
                <a:solidFill>
                  <a:srgbClr val="000000"/>
                </a:solidFill>
                <a:effectLst/>
                <a:latin typeface="Calibri" panose="020F0502020204030204" pitchFamily="34" charset="0"/>
              </a:rPr>
              <a:t>ie</a:t>
            </a:r>
            <a:r>
              <a:rPr kumimoji="0" lang="en-AU" altLang="en-US" sz="1400" b="0" i="0" u="none" strike="noStrike" cap="none" normalizeH="0" baseline="0" dirty="0">
                <a:ln>
                  <a:noFill/>
                </a:ln>
                <a:solidFill>
                  <a:srgbClr val="000000"/>
                </a:solidFill>
                <a:effectLst/>
                <a:latin typeface="Calibri" panose="020F0502020204030204" pitchFamily="34" charset="0"/>
              </a:rPr>
              <a:t> ( 3LED) and no spaces </a:t>
            </a:r>
            <a:r>
              <a:rPr kumimoji="0" lang="en-AU" altLang="en-US" sz="1400" b="0" i="0" u="none" strike="noStrike" cap="none" normalizeH="0" baseline="0" dirty="0" err="1">
                <a:ln>
                  <a:noFill/>
                </a:ln>
                <a:solidFill>
                  <a:srgbClr val="000000"/>
                </a:solidFill>
                <a:effectLst/>
                <a:latin typeface="Calibri" panose="020F0502020204030204" pitchFamily="34" charset="0"/>
              </a:rPr>
              <a:t>ie</a:t>
            </a:r>
            <a:r>
              <a:rPr kumimoji="0" lang="en-AU" altLang="en-US" sz="1400" b="0" i="0" u="none" strike="noStrike" cap="none" normalizeH="0" baseline="0" dirty="0">
                <a:ln>
                  <a:noFill/>
                </a:ln>
                <a:solidFill>
                  <a:srgbClr val="000000"/>
                </a:solidFill>
                <a:effectLst/>
                <a:latin typeface="Calibri" panose="020F0502020204030204" pitchFamily="34" charset="0"/>
              </a:rPr>
              <a:t> (SET LED) in between words.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 opens lines of comments, */ closes lines of comments.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 For single line comments.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err="1">
                <a:ln>
                  <a:noFill/>
                </a:ln>
                <a:solidFill>
                  <a:srgbClr val="000000"/>
                </a:solidFill>
                <a:effectLst/>
                <a:latin typeface="Calibri" panose="020F0502020204030204" pitchFamily="34" charset="0"/>
              </a:rPr>
              <a:t>Avrdude</a:t>
            </a:r>
            <a:r>
              <a:rPr kumimoji="0" lang="en-AU" altLang="en-US" sz="1400" b="0" i="0" u="none" strike="noStrike" cap="none" normalizeH="0" baseline="0" dirty="0">
                <a:ln>
                  <a:noFill/>
                </a:ln>
                <a:solidFill>
                  <a:srgbClr val="000000"/>
                </a:solidFill>
                <a:effectLst/>
                <a:latin typeface="Calibri" panose="020F0502020204030204" pitchFamily="34" charset="0"/>
              </a:rPr>
              <a:t> error—check  under tools, ensure correct board type.</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INPUT, OUTPUT, HIGH, LOW  are all in capital letters, not lower case.</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a:t>
            </a:r>
            <a:r>
              <a:rPr kumimoji="0" lang="en-AU" altLang="en-US" sz="1400" b="0" i="0" u="none" strike="noStrike" cap="none" normalizeH="0" baseline="0" dirty="0" err="1">
                <a:ln>
                  <a:noFill/>
                </a:ln>
                <a:solidFill>
                  <a:srgbClr val="000000"/>
                </a:solidFill>
                <a:effectLst/>
                <a:latin typeface="Calibri" panose="020F0502020204030204" pitchFamily="34" charset="0"/>
              </a:rPr>
              <a:t>Ino</a:t>
            </a:r>
            <a:r>
              <a:rPr kumimoji="0" lang="en-AU" altLang="en-US" sz="1400" b="0" i="0" u="none" strike="noStrike" cap="none" normalizeH="0" baseline="0" dirty="0">
                <a:ln>
                  <a:noFill/>
                </a:ln>
                <a:solidFill>
                  <a:srgbClr val="000000"/>
                </a:solidFill>
                <a:effectLst/>
                <a:latin typeface="Calibri" panose="020F0502020204030204" pitchFamily="34" charset="0"/>
              </a:rPr>
              <a:t> </a:t>
            </a:r>
            <a:r>
              <a:rPr kumimoji="0" lang="en-AU" altLang="en-US" sz="1400" b="0" i="0" u="none" strike="noStrike" cap="none" normalizeH="0" baseline="0" dirty="0" err="1">
                <a:ln>
                  <a:noFill/>
                </a:ln>
                <a:solidFill>
                  <a:srgbClr val="000000"/>
                </a:solidFill>
                <a:effectLst/>
                <a:latin typeface="Calibri" panose="020F0502020204030204" pitchFamily="34" charset="0"/>
              </a:rPr>
              <a:t>arduinosketch.h</a:t>
            </a:r>
            <a:r>
              <a:rPr kumimoji="0" lang="en-AU" altLang="en-US" sz="1400" b="0" i="0" u="none" strike="noStrike" cap="none" normalizeH="0" baseline="0" dirty="0">
                <a:ln>
                  <a:noFill/>
                </a:ln>
                <a:solidFill>
                  <a:srgbClr val="000000"/>
                </a:solidFill>
                <a:effectLst/>
                <a:latin typeface="Calibri" panose="020F0502020204030204" pitchFamily="34" charset="0"/>
              </a:rPr>
              <a:t>  is a header file,  .</a:t>
            </a:r>
            <a:r>
              <a:rPr kumimoji="0" lang="en-AU" altLang="en-US" sz="1400" b="0" i="0" u="none" strike="noStrike" cap="none" normalizeH="0" baseline="0" dirty="0" err="1">
                <a:ln>
                  <a:noFill/>
                </a:ln>
                <a:solidFill>
                  <a:srgbClr val="000000"/>
                </a:solidFill>
                <a:effectLst/>
                <a:latin typeface="Calibri" panose="020F0502020204030204" pitchFamily="34" charset="0"/>
              </a:rPr>
              <a:t>cpp</a:t>
            </a:r>
            <a:r>
              <a:rPr kumimoji="0" lang="en-AU" altLang="en-US" sz="1400" b="0" i="0" u="none" strike="noStrike" cap="none" normalizeH="0" baseline="0" dirty="0">
                <a:ln>
                  <a:noFill/>
                </a:ln>
                <a:solidFill>
                  <a:srgbClr val="000000"/>
                </a:solidFill>
                <a:effectLst/>
                <a:latin typeface="Calibri" panose="020F0502020204030204" pitchFamily="34" charset="0"/>
              </a:rPr>
              <a:t> is a source file, implements what the library can do.</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0" i="0" u="none" strike="noStrike" cap="none" normalizeH="0" baseline="0" dirty="0">
                <a:ln>
                  <a:noFill/>
                </a:ln>
                <a:solidFill>
                  <a:srgbClr val="000000"/>
                </a:solidFill>
                <a:effectLst/>
                <a:latin typeface="Calibri" panose="020F0502020204030204" pitchFamily="34" charset="0"/>
              </a:rPr>
              <a:t>	This symbol at the end of your sketch name indicates the current sketch is not saved.</a:t>
            </a:r>
          </a:p>
          <a:p>
            <a:pPr algn="l"/>
            <a:r>
              <a:rPr lang="en-US" sz="1400" b="1" i="0" dirty="0">
                <a:solidFill>
                  <a:srgbClr val="444444"/>
                </a:solidFill>
                <a:effectLst/>
                <a:latin typeface="Calibri Light" panose="020F0302020204030204" pitchFamily="34" charset="0"/>
                <a:cs typeface="Calibri Light" panose="020F0302020204030204" pitchFamily="34" charset="0"/>
              </a:rPr>
              <a:t>The Relationship  of </a:t>
            </a:r>
            <a:r>
              <a:rPr lang="en-US" sz="1400" b="1" i="0" dirty="0" err="1">
                <a:solidFill>
                  <a:srgbClr val="444444"/>
                </a:solidFill>
                <a:effectLst/>
                <a:latin typeface="Calibri Light" panose="020F0302020204030204" pitchFamily="34" charset="0"/>
                <a:cs typeface="Calibri Light" panose="020F0302020204030204" pitchFamily="34" charset="0"/>
              </a:rPr>
              <a:t>pinMode</a:t>
            </a:r>
            <a:r>
              <a:rPr lang="en-US" sz="1400" b="1" i="0" dirty="0">
                <a:solidFill>
                  <a:srgbClr val="444444"/>
                </a:solidFill>
                <a:effectLst/>
                <a:latin typeface="Calibri Light" panose="020F0302020204030204" pitchFamily="34" charset="0"/>
                <a:cs typeface="Calibri Light" panose="020F0302020204030204" pitchFamily="34" charset="0"/>
              </a:rPr>
              <a:t>(), </a:t>
            </a:r>
            <a:r>
              <a:rPr lang="en-US" sz="1400" b="1" i="0" dirty="0" err="1">
                <a:solidFill>
                  <a:srgbClr val="444444"/>
                </a:solidFill>
                <a:effectLst/>
                <a:latin typeface="Calibri Light" panose="020F0302020204030204" pitchFamily="34" charset="0"/>
                <a:cs typeface="Calibri Light" panose="020F0302020204030204" pitchFamily="34" charset="0"/>
              </a:rPr>
              <a:t>digitalWrite</a:t>
            </a:r>
            <a:r>
              <a:rPr lang="en-US" sz="1400" b="1" i="0" dirty="0">
                <a:solidFill>
                  <a:srgbClr val="444444"/>
                </a:solidFill>
                <a:effectLst/>
                <a:latin typeface="Calibri Light" panose="020F0302020204030204" pitchFamily="34" charset="0"/>
                <a:cs typeface="Calibri Light" panose="020F0302020204030204" pitchFamily="34" charset="0"/>
              </a:rPr>
              <a:t>() and </a:t>
            </a:r>
            <a:r>
              <a:rPr lang="en-US" sz="1400" b="1" i="0" dirty="0" err="1">
                <a:solidFill>
                  <a:srgbClr val="444444"/>
                </a:solidFill>
                <a:effectLst/>
                <a:latin typeface="Calibri Light" panose="020F0302020204030204" pitchFamily="34" charset="0"/>
                <a:cs typeface="Calibri Light" panose="020F0302020204030204" pitchFamily="34" charset="0"/>
              </a:rPr>
              <a:t>digitalRead</a:t>
            </a:r>
            <a:r>
              <a:rPr lang="en-US" sz="1400" b="1" i="0" dirty="0">
                <a:solidFill>
                  <a:srgbClr val="444444"/>
                </a:solidFill>
                <a:effectLst/>
                <a:latin typeface="Calibri Light" panose="020F0302020204030204" pitchFamily="34" charset="0"/>
                <a:cs typeface="Calibri Light" panose="020F0302020204030204" pitchFamily="34" charset="0"/>
              </a:rPr>
              <a:t>()</a:t>
            </a:r>
          </a:p>
          <a:p>
            <a:pPr algn="l"/>
            <a:r>
              <a:rPr lang="en-US" sz="1400" b="1" i="0" dirty="0">
                <a:solidFill>
                  <a:srgbClr val="444444"/>
                </a:solidFill>
                <a:effectLst/>
                <a:latin typeface="Calibri Light" panose="020F0302020204030204" pitchFamily="34" charset="0"/>
                <a:cs typeface="Calibri Light" panose="020F0302020204030204" pitchFamily="34" charset="0"/>
              </a:rPr>
              <a:t>If </a:t>
            </a:r>
            <a:r>
              <a:rPr lang="en-US" sz="1400" b="1" i="0" dirty="0" err="1">
                <a:solidFill>
                  <a:srgbClr val="444444"/>
                </a:solidFill>
                <a:effectLst/>
                <a:latin typeface="Calibri Light" panose="020F0302020204030204" pitchFamily="34" charset="0"/>
                <a:cs typeface="Calibri Light" panose="020F0302020204030204" pitchFamily="34" charset="0"/>
              </a:rPr>
              <a:t>pinMode</a:t>
            </a:r>
            <a:r>
              <a:rPr lang="en-US" sz="1400" b="1" i="0" dirty="0">
                <a:solidFill>
                  <a:srgbClr val="444444"/>
                </a:solidFill>
                <a:effectLst/>
                <a:latin typeface="Calibri Light" panose="020F0302020204030204" pitchFamily="34" charset="0"/>
                <a:cs typeface="Calibri Light" panose="020F0302020204030204" pitchFamily="34" charset="0"/>
              </a:rPr>
              <a:t> configures a digital pin to behave as an input, you should use the </a:t>
            </a:r>
            <a:r>
              <a:rPr lang="en-US" sz="1400" b="1" i="0" dirty="0" err="1">
                <a:solidFill>
                  <a:srgbClr val="444444"/>
                </a:solidFill>
                <a:effectLst/>
                <a:latin typeface="Calibri Light" panose="020F0302020204030204" pitchFamily="34" charset="0"/>
                <a:cs typeface="Calibri Light" panose="020F0302020204030204" pitchFamily="34" charset="0"/>
              </a:rPr>
              <a:t>digitalRead</a:t>
            </a:r>
            <a:r>
              <a:rPr lang="en-US" sz="1400" b="1" i="0" dirty="0">
                <a:solidFill>
                  <a:srgbClr val="444444"/>
                </a:solidFill>
                <a:effectLst/>
                <a:latin typeface="Calibri Light" panose="020F0302020204030204" pitchFamily="34" charset="0"/>
                <a:cs typeface="Calibri Light" panose="020F0302020204030204" pitchFamily="34" charset="0"/>
              </a:rPr>
              <a:t>() function. If the pin is configured as an output, then you should use </a:t>
            </a:r>
            <a:r>
              <a:rPr lang="en-US" sz="1400" b="1" i="0" dirty="0" err="1">
                <a:solidFill>
                  <a:srgbClr val="444444"/>
                </a:solidFill>
                <a:effectLst/>
                <a:latin typeface="Calibri Light" panose="020F0302020204030204" pitchFamily="34" charset="0"/>
                <a:cs typeface="Calibri Light" panose="020F0302020204030204" pitchFamily="34" charset="0"/>
              </a:rPr>
              <a:t>digitalWrite</a:t>
            </a:r>
            <a:r>
              <a:rPr lang="en-US" sz="1400" b="1" i="0" dirty="0">
                <a:solidFill>
                  <a:srgbClr val="444444"/>
                </a:solidFill>
                <a:effectLst/>
                <a:latin typeface="Calibri Light" panose="020F0302020204030204" pitchFamily="34" charset="0"/>
                <a:cs typeface="Calibri Light" panose="020F03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3" name="Text Box 3">
            <a:extLst>
              <a:ext uri="{FF2B5EF4-FFF2-40B4-BE49-F238E27FC236}">
                <a16:creationId xmlns:a16="http://schemas.microsoft.com/office/drawing/2014/main" id="{3135B508-C4CA-479C-9575-06168ACA2B43}"/>
              </a:ext>
            </a:extLst>
          </p:cNvPr>
          <p:cNvSpPr txBox="1">
            <a:spLocks noChangeArrowheads="1"/>
          </p:cNvSpPr>
          <p:nvPr/>
        </p:nvSpPr>
        <p:spPr bwMode="auto">
          <a:xfrm>
            <a:off x="2012062" y="338940"/>
            <a:ext cx="7978775" cy="4953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000" b="1" i="0" u="none" strike="noStrike" cap="none" normalizeH="0" baseline="0">
                <a:ln>
                  <a:noFill/>
                </a:ln>
                <a:solidFill>
                  <a:srgbClr val="000000"/>
                </a:solidFill>
                <a:effectLst/>
                <a:latin typeface="Calibri" panose="020F0502020204030204" pitchFamily="34" charset="0"/>
              </a:rPr>
              <a:t>Some Explanations and Hints to help reduce ERRORS in your Sketch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0484" name="Picture 4">
            <a:extLst>
              <a:ext uri="{FF2B5EF4-FFF2-40B4-BE49-F238E27FC236}">
                <a16:creationId xmlns:a16="http://schemas.microsoft.com/office/drawing/2014/main" id="{FA6E31CF-73B2-48E1-8515-AC1BFA097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554" y="5123002"/>
            <a:ext cx="133350" cy="1809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229519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5A7D92B1-731C-4EBF-A9EE-BB9C084C58D5}"/>
              </a:ext>
            </a:extLst>
          </p:cNvPr>
          <p:cNvSpPr txBox="1">
            <a:spLocks noChangeArrowheads="1"/>
          </p:cNvSpPr>
          <p:nvPr/>
        </p:nvSpPr>
        <p:spPr bwMode="auto">
          <a:xfrm>
            <a:off x="2435722" y="1221328"/>
            <a:ext cx="8683444" cy="63912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sng" strike="noStrike" cap="none" normalizeH="0" baseline="0" dirty="0">
                <a:ln>
                  <a:noFill/>
                </a:ln>
                <a:solidFill>
                  <a:srgbClr val="000000"/>
                </a:solidFill>
                <a:effectLst/>
                <a:latin typeface="Calibri" panose="020F0502020204030204" pitchFamily="34" charset="0"/>
              </a:rPr>
              <a:t>Note– Below are just some of the ERRORS I have </a:t>
            </a:r>
            <a:r>
              <a:rPr kumimoji="0" lang="en-AU" altLang="en-US" sz="1400" b="1" i="0" u="sng" strike="noStrike" cap="none" normalizeH="0" baseline="0" dirty="0" err="1">
                <a:ln>
                  <a:noFill/>
                </a:ln>
                <a:solidFill>
                  <a:srgbClr val="000000"/>
                </a:solidFill>
                <a:effectLst/>
                <a:latin typeface="Calibri" panose="020F0502020204030204" pitchFamily="34" charset="0"/>
              </a:rPr>
              <a:t>encounted</a:t>
            </a:r>
            <a:r>
              <a:rPr kumimoji="0" lang="en-AU" altLang="en-US" sz="1400" b="1" i="0" u="sng" strike="noStrike" cap="none" normalizeH="0" baseline="0" dirty="0">
                <a:ln>
                  <a:noFill/>
                </a:ln>
                <a:solidFill>
                  <a:srgbClr val="000000"/>
                </a:solidFill>
                <a:effectLst/>
                <a:latin typeface="Calibri" panose="020F0502020204030204" pitchFamily="34" charset="0"/>
              </a:rPr>
              <a:t> in my Coding  </a:t>
            </a:r>
            <a:r>
              <a:rPr kumimoji="0" lang="en-AU" altLang="en-US" sz="1400" b="1" i="0" u="sng" strike="noStrike" cap="none" normalizeH="0" baseline="0" dirty="0">
                <a:ln>
                  <a:noFill/>
                </a:ln>
                <a:solidFill>
                  <a:srgbClr val="FF0000"/>
                </a:solidFill>
                <a:effectLst/>
                <a:latin typeface="Calibri" panose="020F0502020204030204" pitchFamily="34" charset="0"/>
              </a:rPr>
              <a:t>(my attempts to explain are in red)</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Not declared in this scope.</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Expected initializer before.</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Expected constructor, destructor or type conversion before “{“token.</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FF0000"/>
                </a:solidFill>
                <a:effectLst/>
                <a:latin typeface="Calibri" panose="020F0502020204030204" pitchFamily="34" charset="0"/>
              </a:rPr>
              <a:t>A variable and a function cannot have the same name</a:t>
            </a:r>
            <a:r>
              <a:rPr kumimoji="0" lang="en-AU" altLang="en-US" sz="1400" b="0" i="0" u="none" strike="noStrike" cap="none" normalizeH="0" baseline="0" dirty="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	“ Does not name a type.</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Expected unqualified ID before ‘if’</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Int no numbers, no spaces.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Expected declaration before “}” token. </a:t>
            </a:r>
            <a:r>
              <a:rPr kumimoji="0" lang="en-AU" altLang="en-US" sz="1400" b="0" i="0" u="none" strike="noStrike" cap="none" normalizeH="0" baseline="0" dirty="0">
                <a:ln>
                  <a:noFill/>
                </a:ln>
                <a:solidFill>
                  <a:srgbClr val="FF0000"/>
                </a:solidFill>
                <a:effectLst/>
                <a:latin typeface="Calibri" panose="020F0502020204030204" pitchFamily="34" charset="0"/>
              </a:rPr>
              <a:t>Check that you have an equal number of open { &amp; closed } curly braces</a:t>
            </a:r>
            <a:r>
              <a:rPr kumimoji="0" lang="en-AU" altLang="en-US" sz="1400" b="0" i="0" u="none" strike="noStrike" cap="none" normalizeH="0" baseline="0" dirty="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Unsigned integer. </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FF0000"/>
                </a:solidFill>
                <a:effectLst/>
                <a:latin typeface="Calibri" panose="020F0502020204030204" pitchFamily="34" charset="0"/>
              </a:rPr>
              <a:t>You cannot have an array and function with the same name</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Exit status “	“ was not declared in this scope</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Int     </a:t>
            </a:r>
            <a:r>
              <a:rPr kumimoji="0" lang="en-AU" altLang="en-US" sz="1400" b="0" i="0" u="none" strike="noStrike" cap="none" normalizeH="0" baseline="0" dirty="0" err="1">
                <a:ln>
                  <a:noFill/>
                </a:ln>
                <a:solidFill>
                  <a:srgbClr val="000000"/>
                </a:solidFill>
                <a:effectLst/>
                <a:latin typeface="Calibri" panose="020F0502020204030204" pitchFamily="34" charset="0"/>
              </a:rPr>
              <a:t>avrdude</a:t>
            </a:r>
            <a:r>
              <a:rPr kumimoji="0" lang="en-AU" altLang="en-US" sz="1400" b="0" i="0" u="none" strike="noStrike" cap="none" normalizeH="0" baseline="0" dirty="0">
                <a:ln>
                  <a:noFill/>
                </a:ln>
                <a:solidFill>
                  <a:srgbClr val="000000"/>
                </a:solidFill>
                <a:effectLst/>
                <a:latin typeface="Calibri" panose="020F0502020204030204" pitchFamily="34" charset="0"/>
              </a:rPr>
              <a:t> </a:t>
            </a:r>
            <a:r>
              <a:rPr kumimoji="0" lang="en-AU" altLang="en-US" sz="1400" b="0" i="0" u="none" strike="noStrike" cap="none" normalizeH="0" baseline="0" dirty="0">
                <a:ln>
                  <a:noFill/>
                </a:ln>
                <a:solidFill>
                  <a:srgbClr val="FF0000"/>
                </a:solidFill>
                <a:effectLst/>
                <a:latin typeface="Calibri" panose="020F0502020204030204" pitchFamily="34" charset="0"/>
              </a:rPr>
              <a:t>Check the Board Type</a:t>
            </a:r>
            <a:endParaRPr kumimoji="0" lang="en-AU" altLang="en-US" sz="14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000000"/>
                </a:solidFill>
                <a:effectLst/>
                <a:latin typeface="Calibri" panose="020F0502020204030204" pitchFamily="34" charset="0"/>
              </a:rPr>
              <a:t>Const int buzzer=9  </a:t>
            </a:r>
            <a:r>
              <a:rPr kumimoji="0" lang="en-AU" altLang="en-US" sz="1400" b="0" i="0" u="none" strike="noStrike" cap="none" normalizeH="0" baseline="0" dirty="0">
                <a:ln>
                  <a:noFill/>
                </a:ln>
                <a:solidFill>
                  <a:srgbClr val="FF0000"/>
                </a:solidFill>
                <a:effectLst/>
                <a:latin typeface="Calibri" panose="020F0502020204030204" pitchFamily="34" charset="0"/>
              </a:rPr>
              <a:t>buzzer must be in lower case.</a:t>
            </a:r>
            <a:endParaRPr kumimoji="0" lang="en-AU" altLang="en-US" sz="14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err="1">
                <a:ln>
                  <a:noFill/>
                </a:ln>
                <a:solidFill>
                  <a:srgbClr val="000000"/>
                </a:solidFill>
                <a:effectLst/>
                <a:latin typeface="Calibri" panose="020F0502020204030204" pitchFamily="34" charset="0"/>
              </a:rPr>
              <a:t>DigitalWrite</a:t>
            </a:r>
            <a:r>
              <a:rPr kumimoji="0" lang="en-AU" altLang="en-US" sz="1400" b="0" i="0" u="none" strike="noStrike" cap="none" normalizeH="0" baseline="0" dirty="0">
                <a:ln>
                  <a:noFill/>
                </a:ln>
                <a:solidFill>
                  <a:srgbClr val="000000"/>
                </a:solidFill>
                <a:effectLst/>
                <a:latin typeface="Calibri" panose="020F0502020204030204" pitchFamily="34" charset="0"/>
              </a:rPr>
              <a:t> (in1, HIGH):  </a:t>
            </a:r>
            <a:r>
              <a:rPr kumimoji="0" lang="en-AU" altLang="en-US" sz="1400" b="0" i="0" u="none" strike="noStrike" cap="none" normalizeH="0" baseline="0" dirty="0">
                <a:ln>
                  <a:noFill/>
                </a:ln>
                <a:solidFill>
                  <a:srgbClr val="FF0000"/>
                </a:solidFill>
                <a:effectLst/>
                <a:latin typeface="Calibri" panose="020F0502020204030204" pitchFamily="34" charset="0"/>
              </a:rPr>
              <a:t>HIGH must be in capitals</a:t>
            </a:r>
            <a:r>
              <a:rPr kumimoji="0" lang="en-AU" altLang="en-US" sz="1400" b="0" i="0" u="none" strike="noStrike" cap="none" normalizeH="0" baseline="0" dirty="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err="1">
                <a:ln>
                  <a:noFill/>
                </a:ln>
                <a:solidFill>
                  <a:srgbClr val="000000"/>
                </a:solidFill>
                <a:effectLst/>
                <a:latin typeface="Calibri" panose="020F0502020204030204" pitchFamily="34" charset="0"/>
              </a:rPr>
              <a:t>PinMode</a:t>
            </a:r>
            <a:r>
              <a:rPr kumimoji="0" lang="en-AU" altLang="en-US" sz="1400" b="0" i="0" u="none" strike="noStrike" cap="none" normalizeH="0" baseline="0" dirty="0">
                <a:ln>
                  <a:noFill/>
                </a:ln>
                <a:solidFill>
                  <a:srgbClr val="000000"/>
                </a:solidFill>
                <a:effectLst/>
                <a:latin typeface="Calibri" panose="020F0502020204030204" pitchFamily="34" charset="0"/>
              </a:rPr>
              <a:t> (in1, OUTPUT):  </a:t>
            </a:r>
            <a:r>
              <a:rPr kumimoji="0" lang="en-AU" altLang="en-US" sz="1400" b="0" i="0" u="none" strike="noStrike" cap="none" normalizeH="0" baseline="0" dirty="0">
                <a:ln>
                  <a:noFill/>
                </a:ln>
                <a:solidFill>
                  <a:srgbClr val="FF0000"/>
                </a:solidFill>
                <a:effectLst/>
                <a:latin typeface="Calibri" panose="020F0502020204030204" pitchFamily="34" charset="0"/>
              </a:rPr>
              <a:t>OUTPUT must be in capitals</a:t>
            </a:r>
            <a:r>
              <a:rPr kumimoji="0" lang="en-AU" altLang="en-US" sz="1400" b="0" i="0" u="none" strike="noStrike" cap="none" normalizeH="0" baseline="0" dirty="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FF0000"/>
                </a:solidFill>
                <a:effectLst/>
                <a:latin typeface="Calibri" panose="020F0502020204030204" pitchFamily="34" charset="0"/>
              </a:rPr>
              <a:t>INPUT, OUTPUT, HIGH, LOW  are all in capital letters, not lower case.</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AU" altLang="en-US" sz="1400" b="0" i="0" u="none" strike="noStrike" cap="none" normalizeH="0" baseline="0" dirty="0">
                <a:ln>
                  <a:noFill/>
                </a:ln>
                <a:solidFill>
                  <a:srgbClr val="FF0000"/>
                </a:solidFill>
                <a:effectLst/>
                <a:latin typeface="Calibri" panose="020F0502020204030204" pitchFamily="34" charset="0"/>
              </a:rPr>
              <a:t>Click on the { opening curly brace and it will highlight its } closing curly brace.</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0" i="0" u="none" strike="noStrike" cap="none" normalizeH="0" baseline="0" dirty="0">
                <a:ln>
                  <a:noFill/>
                </a:ln>
                <a:solidFill>
                  <a:srgbClr val="000000"/>
                </a:solidFill>
                <a:effectLst/>
                <a:latin typeface="Calibri" panose="020F0502020204030204" pitchFamily="34" charset="0"/>
              </a:rPr>
              <a:t>	</a:t>
            </a:r>
            <a:r>
              <a:rPr kumimoji="0" lang="en-AU" altLang="en-US" sz="1400" b="0" i="0" u="none" strike="noStrike" cap="none" normalizeH="0" baseline="0" dirty="0">
                <a:ln>
                  <a:noFill/>
                </a:ln>
                <a:solidFill>
                  <a:srgbClr val="FF0000"/>
                </a:solidFill>
                <a:effectLst/>
                <a:latin typeface="Calibri" panose="020F0502020204030204" pitchFamily="34" charset="0"/>
              </a:rPr>
              <a:t>This symbol at the end of your sketch name indicates the current sketch is not saved.</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3" name="Text Box 3">
            <a:extLst>
              <a:ext uri="{FF2B5EF4-FFF2-40B4-BE49-F238E27FC236}">
                <a16:creationId xmlns:a16="http://schemas.microsoft.com/office/drawing/2014/main" id="{ED06866D-C6B9-4976-9724-5C071B2BBD31}"/>
              </a:ext>
            </a:extLst>
          </p:cNvPr>
          <p:cNvSpPr txBox="1">
            <a:spLocks noChangeArrowheads="1"/>
          </p:cNvSpPr>
          <p:nvPr/>
        </p:nvSpPr>
        <p:spPr bwMode="auto">
          <a:xfrm>
            <a:off x="2486029" y="667110"/>
            <a:ext cx="8734243" cy="5542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000" b="1" i="0" u="sng" strike="noStrike" cap="none" normalizeH="0" baseline="0" dirty="0">
                <a:ln>
                  <a:noFill/>
                </a:ln>
                <a:solidFill>
                  <a:srgbClr val="000000"/>
                </a:solidFill>
                <a:effectLst/>
                <a:latin typeface="Calibri" panose="020F0502020204030204" pitchFamily="34" charset="0"/>
              </a:rPr>
              <a:t>Some ERRORS you may encounter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1508" name="Picture 4">
            <a:extLst>
              <a:ext uri="{FF2B5EF4-FFF2-40B4-BE49-F238E27FC236}">
                <a16:creationId xmlns:a16="http://schemas.microsoft.com/office/drawing/2014/main" id="{11040518-C018-447F-A024-5367A4C71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436" y="5072957"/>
            <a:ext cx="149213" cy="20250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509567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CD199F-75A8-46E1-BD6C-149B73825E53}"/>
              </a:ext>
            </a:extLst>
          </p:cNvPr>
          <p:cNvSpPr txBox="1"/>
          <p:nvPr/>
        </p:nvSpPr>
        <p:spPr>
          <a:xfrm>
            <a:off x="277427" y="0"/>
            <a:ext cx="2758736" cy="923330"/>
          </a:xfrm>
          <a:prstGeom prst="rect">
            <a:avLst/>
          </a:prstGeom>
          <a:noFill/>
        </p:spPr>
        <p:txBody>
          <a:bodyPr wrap="square" rtlCol="0">
            <a:spAutoFit/>
          </a:bodyPr>
          <a:lstStyle/>
          <a:p>
            <a:r>
              <a:rPr lang="en-AU" sz="5400" b="1" u="sng" dirty="0"/>
              <a:t>Libraries</a:t>
            </a:r>
          </a:p>
        </p:txBody>
      </p:sp>
      <p:sp>
        <p:nvSpPr>
          <p:cNvPr id="5" name="TextBox 4">
            <a:extLst>
              <a:ext uri="{FF2B5EF4-FFF2-40B4-BE49-F238E27FC236}">
                <a16:creationId xmlns:a16="http://schemas.microsoft.com/office/drawing/2014/main" id="{D8D9AC97-4446-4AE1-B373-8FB84078F9C5}"/>
              </a:ext>
            </a:extLst>
          </p:cNvPr>
          <p:cNvSpPr txBox="1"/>
          <p:nvPr/>
        </p:nvSpPr>
        <p:spPr>
          <a:xfrm>
            <a:off x="2867488" y="168689"/>
            <a:ext cx="9324512" cy="784830"/>
          </a:xfrm>
          <a:prstGeom prst="rect">
            <a:avLst/>
          </a:prstGeom>
          <a:noFill/>
        </p:spPr>
        <p:txBody>
          <a:bodyPr wrap="square" rtlCol="0">
            <a:spAutoFit/>
          </a:bodyPr>
          <a:lstStyle/>
          <a:p>
            <a:r>
              <a:rPr lang="en-US" sz="1100" b="0" i="0" dirty="0">
                <a:solidFill>
                  <a:srgbClr val="202124"/>
                </a:solidFill>
                <a:effectLst/>
                <a:latin typeface="arial" panose="020B0604020202020204" pitchFamily="34" charset="0"/>
              </a:rPr>
              <a:t>Some sketches from the internet require the inclusion of specific</a:t>
            </a:r>
            <a:r>
              <a:rPr lang="en-US" sz="1100" b="1" i="0" dirty="0">
                <a:solidFill>
                  <a:srgbClr val="202124"/>
                </a:solidFill>
                <a:effectLst/>
                <a:latin typeface="arial" panose="020B0604020202020204" pitchFamily="34" charset="0"/>
              </a:rPr>
              <a:t> libraries </a:t>
            </a:r>
            <a:r>
              <a:rPr lang="en-US" sz="1100" i="0" dirty="0">
                <a:solidFill>
                  <a:srgbClr val="202124"/>
                </a:solidFill>
                <a:effectLst/>
                <a:latin typeface="arial" panose="020B0604020202020204" pitchFamily="34" charset="0"/>
              </a:rPr>
              <a:t>to be added to enable them to run. These </a:t>
            </a:r>
            <a:r>
              <a:rPr lang="en-US" sz="1100" b="1" i="0" dirty="0">
                <a:solidFill>
                  <a:srgbClr val="202124"/>
                </a:solidFill>
                <a:effectLst/>
                <a:latin typeface="arial" panose="020B0604020202020204" pitchFamily="34" charset="0"/>
              </a:rPr>
              <a:t>libraries </a:t>
            </a:r>
            <a:r>
              <a:rPr lang="en-US" sz="1100" i="0" dirty="0">
                <a:solidFill>
                  <a:srgbClr val="202124"/>
                </a:solidFill>
                <a:effectLst/>
                <a:latin typeface="arial" panose="020B0604020202020204" pitchFamily="34" charset="0"/>
              </a:rPr>
              <a:t>do lots of the complex Coding to make your sketch shorter and easier to run. </a:t>
            </a:r>
            <a:r>
              <a:rPr lang="en-US" sz="1100" b="0" i="0" dirty="0">
                <a:solidFill>
                  <a:srgbClr val="202124"/>
                </a:solidFill>
                <a:effectLst/>
                <a:latin typeface="arial" panose="020B0604020202020204" pitchFamily="34" charset="0"/>
              </a:rPr>
              <a:t>The </a:t>
            </a:r>
            <a:r>
              <a:rPr lang="en-US" sz="1100" b="1" i="0" dirty="0">
                <a:solidFill>
                  <a:srgbClr val="202124"/>
                </a:solidFill>
                <a:effectLst/>
                <a:latin typeface="arial" panose="020B0604020202020204" pitchFamily="34" charset="0"/>
              </a:rPr>
              <a:t>Arduino</a:t>
            </a:r>
            <a:r>
              <a:rPr lang="en-US" sz="1100" b="0" i="0" dirty="0">
                <a:solidFill>
                  <a:srgbClr val="202124"/>
                </a:solidFill>
                <a:effectLst/>
                <a:latin typeface="arial" panose="020B0604020202020204" pitchFamily="34" charset="0"/>
              </a:rPr>
              <a:t> environment can be extended through the use of </a:t>
            </a:r>
            <a:r>
              <a:rPr lang="en-US" sz="1100" b="1" i="0" dirty="0">
                <a:solidFill>
                  <a:srgbClr val="202124"/>
                </a:solidFill>
                <a:effectLst/>
                <a:latin typeface="arial" panose="020B0604020202020204" pitchFamily="34" charset="0"/>
              </a:rPr>
              <a:t>libraries</a:t>
            </a:r>
            <a:r>
              <a:rPr lang="en-US" sz="1100" b="0" i="0" dirty="0">
                <a:solidFill>
                  <a:srgbClr val="202124"/>
                </a:solidFill>
                <a:effectLst/>
                <a:latin typeface="arial" panose="020B0604020202020204" pitchFamily="34" charset="0"/>
              </a:rPr>
              <a:t>, just like most programming platforms. </a:t>
            </a:r>
            <a:r>
              <a:rPr lang="en-US" sz="1100" b="1" i="0" dirty="0">
                <a:solidFill>
                  <a:srgbClr val="202124"/>
                </a:solidFill>
                <a:effectLst/>
                <a:latin typeface="arial" panose="020B0604020202020204" pitchFamily="34" charset="0"/>
              </a:rPr>
              <a:t>Libraries</a:t>
            </a:r>
            <a:r>
              <a:rPr lang="en-US" sz="1100" b="0" i="0" dirty="0">
                <a:solidFill>
                  <a:srgbClr val="202124"/>
                </a:solidFill>
                <a:effectLst/>
                <a:latin typeface="arial" panose="020B0604020202020204" pitchFamily="34" charset="0"/>
              </a:rPr>
              <a:t> provide extra functionality (e.g. the ability to control an LED matrix, or read an encoder, etc.). for use in sketches, e.g. </a:t>
            </a:r>
            <a:r>
              <a:rPr lang="en-US" sz="1100" b="1" i="0" dirty="0">
                <a:solidFill>
                  <a:srgbClr val="202124"/>
                </a:solidFill>
                <a:effectLst/>
                <a:latin typeface="arial" panose="020B0604020202020204" pitchFamily="34" charset="0"/>
              </a:rPr>
              <a:t>working</a:t>
            </a:r>
            <a:r>
              <a:rPr lang="en-US" sz="1100" b="0" i="0" dirty="0">
                <a:solidFill>
                  <a:srgbClr val="202124"/>
                </a:solidFill>
                <a:effectLst/>
                <a:latin typeface="arial" panose="020B0604020202020204" pitchFamily="34" charset="0"/>
              </a:rPr>
              <a:t> with hardware or manipulating data. To use a </a:t>
            </a:r>
            <a:r>
              <a:rPr lang="en-US" sz="1100" b="1" i="0" dirty="0">
                <a:solidFill>
                  <a:srgbClr val="202124"/>
                </a:solidFill>
                <a:effectLst/>
                <a:latin typeface="arial" panose="020B0604020202020204" pitchFamily="34" charset="0"/>
              </a:rPr>
              <a:t>library</a:t>
            </a:r>
            <a:r>
              <a:rPr lang="en-US" sz="1100" b="0" i="0" dirty="0">
                <a:solidFill>
                  <a:srgbClr val="202124"/>
                </a:solidFill>
                <a:effectLst/>
                <a:latin typeface="arial" panose="020B0604020202020204" pitchFamily="34" charset="0"/>
              </a:rPr>
              <a:t> in a sketch, select it from</a:t>
            </a:r>
            <a:r>
              <a:rPr lang="en-US" sz="1100" b="1" i="0" dirty="0">
                <a:solidFill>
                  <a:srgbClr val="202124"/>
                </a:solidFill>
                <a:effectLst/>
                <a:latin typeface="arial" panose="020B0604020202020204" pitchFamily="34" charset="0"/>
              </a:rPr>
              <a:t> Sketch &gt; Include Library</a:t>
            </a:r>
            <a:r>
              <a:rPr lang="en-US" sz="1200" b="1" i="0" dirty="0">
                <a:solidFill>
                  <a:srgbClr val="202124"/>
                </a:solidFill>
                <a:effectLst/>
                <a:latin typeface="arial" panose="020B0604020202020204" pitchFamily="34" charset="0"/>
              </a:rPr>
              <a:t>&gt; </a:t>
            </a:r>
            <a:r>
              <a:rPr lang="en-US" sz="1100" b="1" i="0" dirty="0">
                <a:solidFill>
                  <a:srgbClr val="202124"/>
                </a:solidFill>
                <a:effectLst/>
                <a:latin typeface="arial" panose="020B0604020202020204" pitchFamily="34" charset="0"/>
              </a:rPr>
              <a:t>Manage Libraries</a:t>
            </a:r>
            <a:r>
              <a:rPr lang="en-US" sz="1100" b="0" i="0" dirty="0">
                <a:solidFill>
                  <a:srgbClr val="202124"/>
                </a:solidFill>
                <a:effectLst/>
                <a:latin typeface="arial" panose="020B0604020202020204" pitchFamily="34" charset="0"/>
              </a:rPr>
              <a:t>.</a:t>
            </a:r>
            <a:endParaRPr lang="en-AU" sz="1100" dirty="0"/>
          </a:p>
        </p:txBody>
      </p:sp>
      <p:sp>
        <p:nvSpPr>
          <p:cNvPr id="7" name="TextBox 6">
            <a:extLst>
              <a:ext uri="{FF2B5EF4-FFF2-40B4-BE49-F238E27FC236}">
                <a16:creationId xmlns:a16="http://schemas.microsoft.com/office/drawing/2014/main" id="{8FD21384-9D23-4DC7-A87B-5C0FA1D7ABC1}"/>
              </a:ext>
            </a:extLst>
          </p:cNvPr>
          <p:cNvSpPr txBox="1"/>
          <p:nvPr/>
        </p:nvSpPr>
        <p:spPr>
          <a:xfrm>
            <a:off x="368808" y="5633380"/>
            <a:ext cx="6220659" cy="1200329"/>
          </a:xfrm>
          <a:prstGeom prst="rect">
            <a:avLst/>
          </a:prstGeom>
          <a:noFill/>
        </p:spPr>
        <p:txBody>
          <a:bodyPr wrap="square">
            <a:spAutoFit/>
          </a:bodyPr>
          <a:lstStyle/>
          <a:p>
            <a:pPr algn="l"/>
            <a:r>
              <a:rPr lang="en-US" sz="900" b="1" i="0" dirty="0">
                <a:solidFill>
                  <a:srgbClr val="636363"/>
                </a:solidFill>
                <a:effectLst/>
                <a:latin typeface="Gotham SSm A"/>
              </a:rPr>
              <a:t>What is a Library and how do they work?</a:t>
            </a:r>
          </a:p>
          <a:p>
            <a:pPr algn="l"/>
            <a:r>
              <a:rPr lang="en-US" sz="900" b="0" i="0" dirty="0">
                <a:solidFill>
                  <a:srgbClr val="636363"/>
                </a:solidFill>
                <a:effectLst/>
                <a:latin typeface="Gotham SSm A"/>
              </a:rPr>
              <a:t>A library is a collection of resources designed to simplify a process or task. These resources can include (but aren't limited to): subroutines, functions, classes, values or type specifications. A library typically consists of: </a:t>
            </a:r>
          </a:p>
          <a:p>
            <a:pPr algn="l">
              <a:buFont typeface="Arial" panose="020B0604020202020204" pitchFamily="34" charset="0"/>
              <a:buChar char="•"/>
            </a:pPr>
            <a:r>
              <a:rPr lang="en-US" sz="900" b="0" i="0" dirty="0">
                <a:solidFill>
                  <a:srgbClr val="636363"/>
                </a:solidFill>
                <a:effectLst/>
                <a:latin typeface="Gotham SSm A"/>
              </a:rPr>
              <a:t>A Header File (.h)     - This contains the library's definitions</a:t>
            </a:r>
          </a:p>
          <a:p>
            <a:pPr algn="l">
              <a:buFont typeface="Arial" panose="020B0604020202020204" pitchFamily="34" charset="0"/>
              <a:buChar char="•"/>
            </a:pPr>
            <a:r>
              <a:rPr lang="en-US" sz="900" b="0" i="0" dirty="0">
                <a:solidFill>
                  <a:srgbClr val="636363"/>
                </a:solidFill>
                <a:effectLst/>
                <a:latin typeface="Gotham SSm A"/>
              </a:rPr>
              <a:t>Source Code (.</a:t>
            </a:r>
            <a:r>
              <a:rPr lang="en-US" sz="900" b="0" i="0" dirty="0" err="1">
                <a:solidFill>
                  <a:srgbClr val="636363"/>
                </a:solidFill>
                <a:effectLst/>
                <a:latin typeface="Gotham SSm A"/>
              </a:rPr>
              <a:t>cpp</a:t>
            </a:r>
            <a:r>
              <a:rPr lang="en-US" sz="900" b="0" i="0" dirty="0">
                <a:solidFill>
                  <a:srgbClr val="636363"/>
                </a:solidFill>
                <a:effectLst/>
                <a:latin typeface="Gotham SSm A"/>
              </a:rPr>
              <a:t>)  - This contains the library's code</a:t>
            </a:r>
          </a:p>
          <a:p>
            <a:pPr algn="l">
              <a:buFont typeface="Arial" panose="020B0604020202020204" pitchFamily="34" charset="0"/>
              <a:buChar char="•"/>
            </a:pPr>
            <a:r>
              <a:rPr lang="en-US" sz="900" b="0" i="0" dirty="0">
                <a:solidFill>
                  <a:srgbClr val="636363"/>
                </a:solidFill>
                <a:effectLst/>
                <a:latin typeface="Gotham SSm A"/>
              </a:rPr>
              <a:t>A Keyword file (.txt)  - This contains the keywords used in the library</a:t>
            </a:r>
          </a:p>
          <a:p>
            <a:pPr algn="l">
              <a:buFont typeface="Arial" panose="020B0604020202020204" pitchFamily="34" charset="0"/>
              <a:buChar char="•"/>
            </a:pPr>
            <a:r>
              <a:rPr lang="en-US" sz="900" b="0" i="0" dirty="0">
                <a:solidFill>
                  <a:srgbClr val="636363"/>
                </a:solidFill>
                <a:effectLst/>
                <a:latin typeface="Gotham SSm A"/>
              </a:rPr>
              <a:t>A Readme file (.txt)  - This contains other information about the library (Revision Number, TODO's, etc.)</a:t>
            </a:r>
          </a:p>
          <a:p>
            <a:pPr algn="l">
              <a:buFont typeface="Arial" panose="020B0604020202020204" pitchFamily="34" charset="0"/>
              <a:buChar char="•"/>
            </a:pPr>
            <a:r>
              <a:rPr lang="en-US" sz="900" b="0" i="0" dirty="0">
                <a:solidFill>
                  <a:srgbClr val="636363"/>
                </a:solidFill>
                <a:effectLst/>
                <a:latin typeface="Gotham SSm A"/>
              </a:rPr>
              <a:t>Examples (.</a:t>
            </a:r>
            <a:r>
              <a:rPr lang="en-US" sz="900" b="0" i="0" dirty="0" err="1">
                <a:solidFill>
                  <a:srgbClr val="636363"/>
                </a:solidFill>
                <a:effectLst/>
                <a:latin typeface="Gotham SSm A"/>
              </a:rPr>
              <a:t>ino</a:t>
            </a:r>
            <a:r>
              <a:rPr lang="en-US" sz="900" b="0" i="0" dirty="0">
                <a:solidFill>
                  <a:srgbClr val="636363"/>
                </a:solidFill>
                <a:effectLst/>
                <a:latin typeface="Gotham SSm A"/>
              </a:rPr>
              <a:t>)        - These are to show a user how to operate the library</a:t>
            </a:r>
          </a:p>
        </p:txBody>
      </p:sp>
      <p:pic>
        <p:nvPicPr>
          <p:cNvPr id="9" name="Picture 8">
            <a:extLst>
              <a:ext uri="{FF2B5EF4-FFF2-40B4-BE49-F238E27FC236}">
                <a16:creationId xmlns:a16="http://schemas.microsoft.com/office/drawing/2014/main" id="{337D2F84-E059-4776-9EA2-BCBE594438CC}"/>
              </a:ext>
            </a:extLst>
          </p:cNvPr>
          <p:cNvPicPr>
            <a:picLocks noChangeAspect="1"/>
          </p:cNvPicPr>
          <p:nvPr/>
        </p:nvPicPr>
        <p:blipFill>
          <a:blip r:embed="rId2"/>
          <a:stretch>
            <a:fillRect/>
          </a:stretch>
        </p:blipFill>
        <p:spPr>
          <a:xfrm>
            <a:off x="4168860" y="1358375"/>
            <a:ext cx="7846001" cy="4284921"/>
          </a:xfrm>
          <a:prstGeom prst="rect">
            <a:avLst/>
          </a:prstGeom>
        </p:spPr>
      </p:pic>
      <p:sp>
        <p:nvSpPr>
          <p:cNvPr id="10" name="TextBox 9">
            <a:extLst>
              <a:ext uri="{FF2B5EF4-FFF2-40B4-BE49-F238E27FC236}">
                <a16:creationId xmlns:a16="http://schemas.microsoft.com/office/drawing/2014/main" id="{C4BE588A-9CF1-4A68-B111-DD2D98CE51ED}"/>
              </a:ext>
            </a:extLst>
          </p:cNvPr>
          <p:cNvSpPr txBox="1"/>
          <p:nvPr/>
        </p:nvSpPr>
        <p:spPr>
          <a:xfrm>
            <a:off x="5304020" y="2624129"/>
            <a:ext cx="1713390" cy="646331"/>
          </a:xfrm>
          <a:prstGeom prst="rect">
            <a:avLst/>
          </a:prstGeom>
          <a:noFill/>
        </p:spPr>
        <p:txBody>
          <a:bodyPr wrap="square" rtlCol="0">
            <a:spAutoFit/>
          </a:bodyPr>
          <a:lstStyle/>
          <a:p>
            <a:r>
              <a:rPr lang="en-AU" sz="1200" b="1" dirty="0"/>
              <a:t>This Keypad sketch requires the Keypad Library</a:t>
            </a:r>
          </a:p>
        </p:txBody>
      </p:sp>
      <p:cxnSp>
        <p:nvCxnSpPr>
          <p:cNvPr id="12" name="Straight Arrow Connector 11">
            <a:extLst>
              <a:ext uri="{FF2B5EF4-FFF2-40B4-BE49-F238E27FC236}">
                <a16:creationId xmlns:a16="http://schemas.microsoft.com/office/drawing/2014/main" id="{9667E560-63B1-4B3C-8F16-2C7F49BD2258}"/>
              </a:ext>
            </a:extLst>
          </p:cNvPr>
          <p:cNvCxnSpPr>
            <a:cxnSpLocks/>
          </p:cNvCxnSpPr>
          <p:nvPr/>
        </p:nvCxnSpPr>
        <p:spPr>
          <a:xfrm flipH="1" flipV="1">
            <a:off x="5029200" y="2479151"/>
            <a:ext cx="296450" cy="299934"/>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FF68EDFE-36E1-43FB-9BF6-22C44A782013}"/>
              </a:ext>
            </a:extLst>
          </p:cNvPr>
          <p:cNvSpPr txBox="1"/>
          <p:nvPr/>
        </p:nvSpPr>
        <p:spPr>
          <a:xfrm>
            <a:off x="1029507" y="1050598"/>
            <a:ext cx="4458258" cy="307777"/>
          </a:xfrm>
          <a:prstGeom prst="rect">
            <a:avLst/>
          </a:prstGeom>
          <a:noFill/>
        </p:spPr>
        <p:txBody>
          <a:bodyPr wrap="square" rtlCol="0">
            <a:spAutoFit/>
          </a:bodyPr>
          <a:lstStyle/>
          <a:p>
            <a:r>
              <a:rPr lang="en-AU" sz="1200" b="1" dirty="0"/>
              <a:t>1 - Go to </a:t>
            </a:r>
            <a:r>
              <a:rPr lang="en-US" sz="1200" b="1" i="0" dirty="0">
                <a:solidFill>
                  <a:srgbClr val="202124"/>
                </a:solidFill>
                <a:effectLst/>
                <a:latin typeface="arial" panose="020B0604020202020204" pitchFamily="34" charset="0"/>
              </a:rPr>
              <a:t>Sketch &gt; Include Library</a:t>
            </a:r>
            <a:r>
              <a:rPr lang="en-US" sz="1400" b="1" i="0" dirty="0">
                <a:solidFill>
                  <a:srgbClr val="202124"/>
                </a:solidFill>
                <a:effectLst/>
                <a:latin typeface="arial" panose="020B0604020202020204" pitchFamily="34" charset="0"/>
              </a:rPr>
              <a:t>&gt; </a:t>
            </a:r>
            <a:r>
              <a:rPr lang="en-US" sz="1200" b="1" i="0" dirty="0">
                <a:solidFill>
                  <a:srgbClr val="202124"/>
                </a:solidFill>
                <a:effectLst/>
                <a:latin typeface="arial" panose="020B0604020202020204" pitchFamily="34" charset="0"/>
              </a:rPr>
              <a:t>Manage Libraries</a:t>
            </a:r>
            <a:endParaRPr lang="en-AU" sz="1200" b="1" dirty="0"/>
          </a:p>
        </p:txBody>
      </p:sp>
      <p:sp>
        <p:nvSpPr>
          <p:cNvPr id="18" name="TextBox 17">
            <a:extLst>
              <a:ext uri="{FF2B5EF4-FFF2-40B4-BE49-F238E27FC236}">
                <a16:creationId xmlns:a16="http://schemas.microsoft.com/office/drawing/2014/main" id="{610329D2-4147-4D05-A102-7BD6AA5A2E39}"/>
              </a:ext>
            </a:extLst>
          </p:cNvPr>
          <p:cNvSpPr txBox="1"/>
          <p:nvPr/>
        </p:nvSpPr>
        <p:spPr>
          <a:xfrm>
            <a:off x="7333481" y="1050871"/>
            <a:ext cx="2531802" cy="276999"/>
          </a:xfrm>
          <a:prstGeom prst="rect">
            <a:avLst/>
          </a:prstGeom>
          <a:noFill/>
        </p:spPr>
        <p:txBody>
          <a:bodyPr wrap="square" rtlCol="0">
            <a:spAutoFit/>
          </a:bodyPr>
          <a:lstStyle/>
          <a:p>
            <a:r>
              <a:rPr lang="en-AU" sz="1200" b="1" dirty="0"/>
              <a:t>2 – This Library Manager will pop up</a:t>
            </a:r>
          </a:p>
        </p:txBody>
      </p:sp>
      <p:cxnSp>
        <p:nvCxnSpPr>
          <p:cNvPr id="19" name="Straight Arrow Connector 18">
            <a:extLst>
              <a:ext uri="{FF2B5EF4-FFF2-40B4-BE49-F238E27FC236}">
                <a16:creationId xmlns:a16="http://schemas.microsoft.com/office/drawing/2014/main" id="{6D26F697-5EE1-4F7C-A6F0-3B1A08CBF97B}"/>
              </a:ext>
            </a:extLst>
          </p:cNvPr>
          <p:cNvCxnSpPr>
            <a:cxnSpLocks/>
          </p:cNvCxnSpPr>
          <p:nvPr/>
        </p:nvCxnSpPr>
        <p:spPr>
          <a:xfrm flipH="1">
            <a:off x="6944077" y="1358375"/>
            <a:ext cx="451855" cy="1216163"/>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856B060D-C041-4195-AB83-AA6E9620B606}"/>
              </a:ext>
            </a:extLst>
          </p:cNvPr>
          <p:cNvSpPr txBox="1"/>
          <p:nvPr/>
        </p:nvSpPr>
        <p:spPr>
          <a:xfrm>
            <a:off x="9576194" y="2199597"/>
            <a:ext cx="2531802" cy="276999"/>
          </a:xfrm>
          <a:prstGeom prst="rect">
            <a:avLst/>
          </a:prstGeom>
          <a:noFill/>
        </p:spPr>
        <p:txBody>
          <a:bodyPr wrap="square" rtlCol="0">
            <a:spAutoFit/>
          </a:bodyPr>
          <a:lstStyle/>
          <a:p>
            <a:r>
              <a:rPr lang="en-AU" sz="1200" b="1" dirty="0"/>
              <a:t>3 – Type in Keypad</a:t>
            </a:r>
          </a:p>
        </p:txBody>
      </p:sp>
      <p:cxnSp>
        <p:nvCxnSpPr>
          <p:cNvPr id="22" name="Straight Arrow Connector 21">
            <a:extLst>
              <a:ext uri="{FF2B5EF4-FFF2-40B4-BE49-F238E27FC236}">
                <a16:creationId xmlns:a16="http://schemas.microsoft.com/office/drawing/2014/main" id="{F98569FD-97D0-4C2D-921F-FB3984B763FE}"/>
              </a:ext>
            </a:extLst>
          </p:cNvPr>
          <p:cNvCxnSpPr>
            <a:cxnSpLocks/>
          </p:cNvCxnSpPr>
          <p:nvPr/>
        </p:nvCxnSpPr>
        <p:spPr>
          <a:xfrm flipH="1">
            <a:off x="8599382" y="2369992"/>
            <a:ext cx="976812" cy="409093"/>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a16="http://schemas.microsoft.com/office/drawing/2014/main" id="{6B90A5A6-672D-458E-A42A-0BBDEB6DA596}"/>
              </a:ext>
            </a:extLst>
          </p:cNvPr>
          <p:cNvCxnSpPr>
            <a:cxnSpLocks/>
          </p:cNvCxnSpPr>
          <p:nvPr/>
        </p:nvCxnSpPr>
        <p:spPr>
          <a:xfrm flipH="1">
            <a:off x="7699248" y="4674356"/>
            <a:ext cx="493776" cy="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7" name="TextBox 26">
            <a:extLst>
              <a:ext uri="{FF2B5EF4-FFF2-40B4-BE49-F238E27FC236}">
                <a16:creationId xmlns:a16="http://schemas.microsoft.com/office/drawing/2014/main" id="{F2BD8521-9522-4857-AF55-0D95E1457DB1}"/>
              </a:ext>
            </a:extLst>
          </p:cNvPr>
          <p:cNvSpPr txBox="1"/>
          <p:nvPr/>
        </p:nvSpPr>
        <p:spPr>
          <a:xfrm>
            <a:off x="8177438" y="4535856"/>
            <a:ext cx="3545974" cy="276999"/>
          </a:xfrm>
          <a:prstGeom prst="rect">
            <a:avLst/>
          </a:prstGeom>
          <a:noFill/>
        </p:spPr>
        <p:txBody>
          <a:bodyPr wrap="square" rtlCol="0">
            <a:spAutoFit/>
          </a:bodyPr>
          <a:lstStyle/>
          <a:p>
            <a:r>
              <a:rPr lang="en-AU" sz="1200" b="1" dirty="0"/>
              <a:t>4 – Select the keypad of your choice, click Install</a:t>
            </a:r>
          </a:p>
        </p:txBody>
      </p:sp>
      <p:pic>
        <p:nvPicPr>
          <p:cNvPr id="38" name="Picture 37">
            <a:extLst>
              <a:ext uri="{FF2B5EF4-FFF2-40B4-BE49-F238E27FC236}">
                <a16:creationId xmlns:a16="http://schemas.microsoft.com/office/drawing/2014/main" id="{DEC9CAC6-836A-43C7-A464-2F76D12E6608}"/>
              </a:ext>
            </a:extLst>
          </p:cNvPr>
          <p:cNvPicPr>
            <a:picLocks noChangeAspect="1"/>
          </p:cNvPicPr>
          <p:nvPr/>
        </p:nvPicPr>
        <p:blipFill>
          <a:blip r:embed="rId3"/>
          <a:stretch>
            <a:fillRect/>
          </a:stretch>
        </p:blipFill>
        <p:spPr>
          <a:xfrm>
            <a:off x="610958" y="1616553"/>
            <a:ext cx="2354451" cy="3509741"/>
          </a:xfrm>
          <a:prstGeom prst="rect">
            <a:avLst/>
          </a:prstGeom>
        </p:spPr>
      </p:pic>
      <p:cxnSp>
        <p:nvCxnSpPr>
          <p:cNvPr id="14" name="Straight Arrow Connector 13">
            <a:extLst>
              <a:ext uri="{FF2B5EF4-FFF2-40B4-BE49-F238E27FC236}">
                <a16:creationId xmlns:a16="http://schemas.microsoft.com/office/drawing/2014/main" id="{4C86C5AF-38E2-497A-8A83-BCCC14E2923B}"/>
              </a:ext>
            </a:extLst>
          </p:cNvPr>
          <p:cNvCxnSpPr>
            <a:cxnSpLocks/>
          </p:cNvCxnSpPr>
          <p:nvPr/>
        </p:nvCxnSpPr>
        <p:spPr>
          <a:xfrm flipH="1">
            <a:off x="932688" y="1358375"/>
            <a:ext cx="182881" cy="378985"/>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43" name="TextBox 42">
            <a:extLst>
              <a:ext uri="{FF2B5EF4-FFF2-40B4-BE49-F238E27FC236}">
                <a16:creationId xmlns:a16="http://schemas.microsoft.com/office/drawing/2014/main" id="{DB728C1E-D033-4684-90B6-EA2F8409FC02}"/>
              </a:ext>
            </a:extLst>
          </p:cNvPr>
          <p:cNvSpPr txBox="1"/>
          <p:nvPr/>
        </p:nvSpPr>
        <p:spPr>
          <a:xfrm>
            <a:off x="3018229" y="3184857"/>
            <a:ext cx="1057495" cy="830997"/>
          </a:xfrm>
          <a:prstGeom prst="rect">
            <a:avLst/>
          </a:prstGeom>
          <a:noFill/>
        </p:spPr>
        <p:txBody>
          <a:bodyPr wrap="square" rtlCol="0">
            <a:spAutoFit/>
          </a:bodyPr>
          <a:lstStyle/>
          <a:p>
            <a:r>
              <a:rPr lang="en-AU" sz="1200" b="1" dirty="0"/>
              <a:t>Built in Libraries pre installed in the IDE</a:t>
            </a:r>
          </a:p>
        </p:txBody>
      </p:sp>
      <p:cxnSp>
        <p:nvCxnSpPr>
          <p:cNvPr id="44" name="Straight Arrow Connector 43">
            <a:extLst>
              <a:ext uri="{FF2B5EF4-FFF2-40B4-BE49-F238E27FC236}">
                <a16:creationId xmlns:a16="http://schemas.microsoft.com/office/drawing/2014/main" id="{24073C7F-4E80-48AF-8A91-ED597DFF07FD}"/>
              </a:ext>
            </a:extLst>
          </p:cNvPr>
          <p:cNvCxnSpPr>
            <a:cxnSpLocks/>
          </p:cNvCxnSpPr>
          <p:nvPr/>
        </p:nvCxnSpPr>
        <p:spPr>
          <a:xfrm flipH="1" flipV="1">
            <a:off x="2631539" y="3065790"/>
            <a:ext cx="404625" cy="20467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52" name="TextBox 51">
            <a:extLst>
              <a:ext uri="{FF2B5EF4-FFF2-40B4-BE49-F238E27FC236}">
                <a16:creationId xmlns:a16="http://schemas.microsoft.com/office/drawing/2014/main" id="{92703B4C-443C-4C40-827B-304BDC2D8DDF}"/>
              </a:ext>
            </a:extLst>
          </p:cNvPr>
          <p:cNvSpPr txBox="1"/>
          <p:nvPr/>
        </p:nvSpPr>
        <p:spPr>
          <a:xfrm>
            <a:off x="7773218" y="5478189"/>
            <a:ext cx="4049974" cy="276999"/>
          </a:xfrm>
          <a:prstGeom prst="rect">
            <a:avLst/>
          </a:prstGeom>
          <a:noFill/>
        </p:spPr>
        <p:txBody>
          <a:bodyPr wrap="square" rtlCol="0">
            <a:spAutoFit/>
          </a:bodyPr>
          <a:lstStyle/>
          <a:p>
            <a:r>
              <a:rPr lang="en-AU" sz="1200" b="1" dirty="0"/>
              <a:t>5 – Keypad will now be added to the built in Libraries</a:t>
            </a:r>
          </a:p>
        </p:txBody>
      </p:sp>
      <p:sp>
        <p:nvSpPr>
          <p:cNvPr id="20" name="TextBox 19">
            <a:extLst>
              <a:ext uri="{FF2B5EF4-FFF2-40B4-BE49-F238E27FC236}">
                <a16:creationId xmlns:a16="http://schemas.microsoft.com/office/drawing/2014/main" id="{BD786B8A-FB93-476F-B8AE-F594D1C08EAF}"/>
              </a:ext>
            </a:extLst>
          </p:cNvPr>
          <p:cNvSpPr txBox="1"/>
          <p:nvPr/>
        </p:nvSpPr>
        <p:spPr>
          <a:xfrm>
            <a:off x="6370253" y="5813691"/>
            <a:ext cx="5644608" cy="1046440"/>
          </a:xfrm>
          <a:prstGeom prst="rect">
            <a:avLst/>
          </a:prstGeom>
          <a:noFill/>
        </p:spPr>
        <p:txBody>
          <a:bodyPr wrap="square" rtlCol="0">
            <a:spAutoFit/>
          </a:bodyPr>
          <a:lstStyle/>
          <a:p>
            <a:r>
              <a:rPr lang="en-AU" sz="1200" b="1" u="sng" dirty="0"/>
              <a:t>A second way to add a Library is to</a:t>
            </a:r>
          </a:p>
          <a:p>
            <a:r>
              <a:rPr lang="en-AU" sz="1200" b="1" dirty="0"/>
              <a:t>  Go to </a:t>
            </a:r>
            <a:r>
              <a:rPr lang="en-US" sz="1200" b="1" i="0" dirty="0">
                <a:solidFill>
                  <a:srgbClr val="202124"/>
                </a:solidFill>
                <a:effectLst/>
                <a:latin typeface="arial" panose="020B0604020202020204" pitchFamily="34" charset="0"/>
              </a:rPr>
              <a:t>Sketch &gt; Include Library</a:t>
            </a:r>
            <a:r>
              <a:rPr lang="en-US" sz="1400" b="1" dirty="0">
                <a:solidFill>
                  <a:srgbClr val="202124"/>
                </a:solidFill>
                <a:latin typeface="arial" panose="020B0604020202020204" pitchFamily="34" charset="0"/>
              </a:rPr>
              <a:t>&gt;</a:t>
            </a:r>
            <a:r>
              <a:rPr lang="en-US" sz="1400" b="1" i="0" dirty="0">
                <a:solidFill>
                  <a:srgbClr val="202124"/>
                </a:solidFill>
                <a:effectLst/>
                <a:latin typeface="arial" panose="020B0604020202020204" pitchFamily="34" charset="0"/>
              </a:rPr>
              <a:t> </a:t>
            </a:r>
            <a:r>
              <a:rPr lang="en-US" sz="1200" b="1" i="0" dirty="0">
                <a:solidFill>
                  <a:srgbClr val="202124"/>
                </a:solidFill>
                <a:effectLst/>
                <a:latin typeface="arial" panose="020B0604020202020204" pitchFamily="34" charset="0"/>
              </a:rPr>
              <a:t>Add Zip Library</a:t>
            </a:r>
          </a:p>
          <a:p>
            <a:endParaRPr lang="en-US" sz="1200" b="1" dirty="0">
              <a:solidFill>
                <a:srgbClr val="202124"/>
              </a:solidFill>
              <a:latin typeface="arial" panose="020B0604020202020204" pitchFamily="34" charset="0"/>
            </a:endParaRPr>
          </a:p>
          <a:p>
            <a:r>
              <a:rPr lang="en-US" sz="1200" b="1" dirty="0">
                <a:solidFill>
                  <a:srgbClr val="202124"/>
                </a:solidFill>
                <a:latin typeface="arial" panose="020B0604020202020204" pitchFamily="34" charset="0"/>
              </a:rPr>
              <a:t>Search online,  Arduino IDE installing Libraries for further explanations and details.</a:t>
            </a:r>
            <a:endParaRPr lang="en-AU" sz="1200" b="1" dirty="0"/>
          </a:p>
        </p:txBody>
      </p:sp>
      <p:cxnSp>
        <p:nvCxnSpPr>
          <p:cNvPr id="23" name="Straight Arrow Connector 22">
            <a:extLst>
              <a:ext uri="{FF2B5EF4-FFF2-40B4-BE49-F238E27FC236}">
                <a16:creationId xmlns:a16="http://schemas.microsoft.com/office/drawing/2014/main" id="{29E01482-8BAB-40F9-B5B2-999607B423B3}"/>
              </a:ext>
            </a:extLst>
          </p:cNvPr>
          <p:cNvCxnSpPr>
            <a:cxnSpLocks/>
          </p:cNvCxnSpPr>
          <p:nvPr/>
        </p:nvCxnSpPr>
        <p:spPr>
          <a:xfrm flipH="1" flipV="1">
            <a:off x="2541823" y="2528410"/>
            <a:ext cx="404625" cy="20467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5" name="TextBox 24">
            <a:extLst>
              <a:ext uri="{FF2B5EF4-FFF2-40B4-BE49-F238E27FC236}">
                <a16:creationId xmlns:a16="http://schemas.microsoft.com/office/drawing/2014/main" id="{C76150FA-1ECC-45FB-909A-AAC01A31DEF5}"/>
              </a:ext>
            </a:extLst>
          </p:cNvPr>
          <p:cNvSpPr txBox="1"/>
          <p:nvPr/>
        </p:nvSpPr>
        <p:spPr>
          <a:xfrm>
            <a:off x="3027196" y="2369992"/>
            <a:ext cx="1225208" cy="646331"/>
          </a:xfrm>
          <a:prstGeom prst="rect">
            <a:avLst/>
          </a:prstGeom>
          <a:noFill/>
        </p:spPr>
        <p:txBody>
          <a:bodyPr wrap="square" rtlCol="0">
            <a:spAutoFit/>
          </a:bodyPr>
          <a:lstStyle/>
          <a:p>
            <a:r>
              <a:rPr lang="en-AU" sz="1200" b="1" dirty="0"/>
              <a:t>2</a:t>
            </a:r>
            <a:r>
              <a:rPr lang="en-AU" sz="1200" b="1" baseline="30000" dirty="0"/>
              <a:t>nd</a:t>
            </a:r>
            <a:r>
              <a:rPr lang="en-AU" sz="1200" b="1" dirty="0"/>
              <a:t> way is to add a Zip Library</a:t>
            </a:r>
          </a:p>
        </p:txBody>
      </p:sp>
    </p:spTree>
    <p:extLst>
      <p:ext uri="{BB962C8B-B14F-4D97-AF65-F5344CB8AC3E}">
        <p14:creationId xmlns:p14="http://schemas.microsoft.com/office/powerpoint/2010/main" val="661681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6CB513-D9D7-2E5B-97CC-5D4074FDA0D5}"/>
              </a:ext>
            </a:extLst>
          </p:cNvPr>
          <p:cNvPicPr>
            <a:picLocks noChangeAspect="1"/>
          </p:cNvPicPr>
          <p:nvPr/>
        </p:nvPicPr>
        <p:blipFill>
          <a:blip r:embed="rId2"/>
          <a:stretch>
            <a:fillRect/>
          </a:stretch>
        </p:blipFill>
        <p:spPr>
          <a:xfrm>
            <a:off x="0" y="120702"/>
            <a:ext cx="12192000" cy="6616595"/>
          </a:xfrm>
          <a:prstGeom prst="rect">
            <a:avLst/>
          </a:prstGeom>
        </p:spPr>
      </p:pic>
    </p:spTree>
    <p:extLst>
      <p:ext uri="{BB962C8B-B14F-4D97-AF65-F5344CB8AC3E}">
        <p14:creationId xmlns:p14="http://schemas.microsoft.com/office/powerpoint/2010/main" val="1521450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3B9C6787-481C-409D-ACA7-A47ACBF22A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660" y="1976885"/>
            <a:ext cx="4746626" cy="47688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2531" name="Picture 3">
            <a:extLst>
              <a:ext uri="{FF2B5EF4-FFF2-40B4-BE49-F238E27FC236}">
                <a16:creationId xmlns:a16="http://schemas.microsoft.com/office/drawing/2014/main" id="{BEC16709-F985-42B9-8571-47DD0EF32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373" y="2113410"/>
            <a:ext cx="4510088" cy="46323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 Box 4">
            <a:extLst>
              <a:ext uri="{FF2B5EF4-FFF2-40B4-BE49-F238E27FC236}">
                <a16:creationId xmlns:a16="http://schemas.microsoft.com/office/drawing/2014/main" id="{66F3C973-A2DF-465E-8E5A-E4479661B283}"/>
              </a:ext>
            </a:extLst>
          </p:cNvPr>
          <p:cNvSpPr txBox="1">
            <a:spLocks noChangeArrowheads="1"/>
          </p:cNvSpPr>
          <p:nvPr/>
        </p:nvSpPr>
        <p:spPr bwMode="auto">
          <a:xfrm>
            <a:off x="1713161" y="363985"/>
            <a:ext cx="2984500" cy="914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4800" b="1" i="0" u="sng" strike="noStrike" cap="none" normalizeH="0" baseline="0">
                <a:ln>
                  <a:noFill/>
                </a:ln>
                <a:solidFill>
                  <a:srgbClr val="000000"/>
                </a:solidFill>
                <a:effectLst/>
                <a:latin typeface="Calibri" panose="020F0502020204030204" pitchFamily="34" charset="0"/>
              </a:rPr>
              <a:t>Sensor Kits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 Box 5">
            <a:extLst>
              <a:ext uri="{FF2B5EF4-FFF2-40B4-BE49-F238E27FC236}">
                <a16:creationId xmlns:a16="http://schemas.microsoft.com/office/drawing/2014/main" id="{5B050EFF-73BE-4609-BD01-251CF5A171C3}"/>
              </a:ext>
            </a:extLst>
          </p:cNvPr>
          <p:cNvSpPr txBox="1">
            <a:spLocks noChangeArrowheads="1"/>
          </p:cNvSpPr>
          <p:nvPr/>
        </p:nvSpPr>
        <p:spPr bwMode="auto">
          <a:xfrm>
            <a:off x="5053261" y="732285"/>
            <a:ext cx="6032500" cy="660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dirty="0">
                <a:ln>
                  <a:noFill/>
                </a:ln>
                <a:solidFill>
                  <a:srgbClr val="000000"/>
                </a:solidFill>
                <a:effectLst/>
                <a:latin typeface="Calibri" panose="020F0502020204030204" pitchFamily="34" charset="0"/>
              </a:rPr>
              <a:t>There are a whole variety of different Sensor Kits available from local suppliers and online, to suit your requirements and needs. (</a:t>
            </a:r>
            <a:r>
              <a:rPr kumimoji="0" lang="en-AU" altLang="en-US" sz="1400" b="1" i="0" u="none" strike="noStrike" cap="none" normalizeH="0" baseline="0" dirty="0" err="1">
                <a:ln>
                  <a:noFill/>
                </a:ln>
                <a:solidFill>
                  <a:srgbClr val="000000"/>
                </a:solidFill>
                <a:effectLst/>
                <a:latin typeface="Calibri" panose="020F0502020204030204" pitchFamily="34" charset="0"/>
              </a:rPr>
              <a:t>ie</a:t>
            </a:r>
            <a:r>
              <a:rPr kumimoji="0" lang="en-AU" altLang="en-US" sz="1400" b="1" i="0" u="none" strike="noStrike" cap="none" normalizeH="0" baseline="0" dirty="0">
                <a:ln>
                  <a:noFill/>
                </a:ln>
                <a:solidFill>
                  <a:srgbClr val="000000"/>
                </a:solidFill>
                <a:effectLst/>
                <a:latin typeface="Calibri" panose="020F0502020204030204" pitchFamily="34" charset="0"/>
              </a:rPr>
              <a:t> 37 in 1, 45 in 1 etc)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99397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35450C-5908-49CB-A2DE-7C5287713533}"/>
              </a:ext>
            </a:extLst>
          </p:cNvPr>
          <p:cNvPicPr>
            <a:picLocks noChangeAspect="1"/>
          </p:cNvPicPr>
          <p:nvPr/>
        </p:nvPicPr>
        <p:blipFill>
          <a:blip r:embed="rId2"/>
          <a:stretch>
            <a:fillRect/>
          </a:stretch>
        </p:blipFill>
        <p:spPr>
          <a:xfrm>
            <a:off x="3881128" y="170995"/>
            <a:ext cx="4429743" cy="6516009"/>
          </a:xfrm>
          <a:prstGeom prst="rect">
            <a:avLst/>
          </a:prstGeom>
        </p:spPr>
      </p:pic>
      <p:sp>
        <p:nvSpPr>
          <p:cNvPr id="2" name="TextBox 1">
            <a:extLst>
              <a:ext uri="{FF2B5EF4-FFF2-40B4-BE49-F238E27FC236}">
                <a16:creationId xmlns:a16="http://schemas.microsoft.com/office/drawing/2014/main" id="{B710C84F-0A3E-4A3B-8B95-06D97BACF9DD}"/>
              </a:ext>
            </a:extLst>
          </p:cNvPr>
          <p:cNvSpPr txBox="1"/>
          <p:nvPr/>
        </p:nvSpPr>
        <p:spPr>
          <a:xfrm>
            <a:off x="834501" y="523783"/>
            <a:ext cx="2218877" cy="923330"/>
          </a:xfrm>
          <a:prstGeom prst="rect">
            <a:avLst/>
          </a:prstGeom>
          <a:noFill/>
        </p:spPr>
        <p:txBody>
          <a:bodyPr wrap="none" rtlCol="0">
            <a:spAutoFit/>
          </a:bodyPr>
          <a:lstStyle/>
          <a:p>
            <a:r>
              <a:rPr lang="en-AU" sz="5400" b="1" dirty="0"/>
              <a:t>Shields</a:t>
            </a:r>
          </a:p>
        </p:txBody>
      </p:sp>
      <p:sp>
        <p:nvSpPr>
          <p:cNvPr id="4" name="TextBox 3">
            <a:extLst>
              <a:ext uri="{FF2B5EF4-FFF2-40B4-BE49-F238E27FC236}">
                <a16:creationId xmlns:a16="http://schemas.microsoft.com/office/drawing/2014/main" id="{7BAAF1DE-5503-4EFC-A85C-F2A67E6DDA6E}"/>
              </a:ext>
            </a:extLst>
          </p:cNvPr>
          <p:cNvSpPr txBox="1"/>
          <p:nvPr/>
        </p:nvSpPr>
        <p:spPr>
          <a:xfrm>
            <a:off x="532660" y="1597981"/>
            <a:ext cx="3266983" cy="1477328"/>
          </a:xfrm>
          <a:prstGeom prst="rect">
            <a:avLst/>
          </a:prstGeom>
          <a:noFill/>
        </p:spPr>
        <p:txBody>
          <a:bodyPr wrap="square" rtlCol="0">
            <a:spAutoFit/>
          </a:bodyPr>
          <a:lstStyle/>
          <a:p>
            <a:r>
              <a:rPr lang="en-AU" dirty="0"/>
              <a:t>Shields (sometimes called Hats) are a cheap, easier and neater way of building projects. They simply fit on top of the UNO.</a:t>
            </a:r>
          </a:p>
          <a:p>
            <a:endParaRPr lang="en-AU" dirty="0"/>
          </a:p>
        </p:txBody>
      </p:sp>
      <p:pic>
        <p:nvPicPr>
          <p:cNvPr id="6" name="Picture 5">
            <a:extLst>
              <a:ext uri="{FF2B5EF4-FFF2-40B4-BE49-F238E27FC236}">
                <a16:creationId xmlns:a16="http://schemas.microsoft.com/office/drawing/2014/main" id="{5DF6BE5A-4E56-4AFC-93CD-3FC04AD74B2B}"/>
              </a:ext>
            </a:extLst>
          </p:cNvPr>
          <p:cNvPicPr>
            <a:picLocks noChangeAspect="1"/>
          </p:cNvPicPr>
          <p:nvPr/>
        </p:nvPicPr>
        <p:blipFill>
          <a:blip r:embed="rId3"/>
          <a:stretch>
            <a:fillRect/>
          </a:stretch>
        </p:blipFill>
        <p:spPr>
          <a:xfrm>
            <a:off x="800339" y="3171610"/>
            <a:ext cx="2287199" cy="2607753"/>
          </a:xfrm>
          <a:prstGeom prst="rect">
            <a:avLst/>
          </a:prstGeom>
        </p:spPr>
      </p:pic>
      <p:sp>
        <p:nvSpPr>
          <p:cNvPr id="7" name="Rectangle 6">
            <a:extLst>
              <a:ext uri="{FF2B5EF4-FFF2-40B4-BE49-F238E27FC236}">
                <a16:creationId xmlns:a16="http://schemas.microsoft.com/office/drawing/2014/main" id="{D7D59D71-ABE5-4BC7-BFFC-873E05620ADC}"/>
              </a:ext>
            </a:extLst>
          </p:cNvPr>
          <p:cNvSpPr/>
          <p:nvPr/>
        </p:nvSpPr>
        <p:spPr>
          <a:xfrm>
            <a:off x="2592280" y="3075309"/>
            <a:ext cx="781235" cy="353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D167DAB2-43F9-46DF-8C5F-14361FFE4369}"/>
              </a:ext>
            </a:extLst>
          </p:cNvPr>
          <p:cNvSpPr/>
          <p:nvPr/>
        </p:nvSpPr>
        <p:spPr>
          <a:xfrm>
            <a:off x="710214" y="5548544"/>
            <a:ext cx="585926" cy="327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D38C0802-6D68-4F9A-AAE4-B77583B588D7}"/>
              </a:ext>
            </a:extLst>
          </p:cNvPr>
          <p:cNvSpPr/>
          <p:nvPr/>
        </p:nvSpPr>
        <p:spPr>
          <a:xfrm>
            <a:off x="3053378" y="3429000"/>
            <a:ext cx="124285" cy="2446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23250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82E372-0AD1-401D-8E7F-3AE699E59C21}"/>
              </a:ext>
            </a:extLst>
          </p:cNvPr>
          <p:cNvPicPr>
            <a:picLocks noChangeAspect="1"/>
          </p:cNvPicPr>
          <p:nvPr/>
        </p:nvPicPr>
        <p:blipFill>
          <a:blip r:embed="rId2"/>
          <a:stretch>
            <a:fillRect/>
          </a:stretch>
        </p:blipFill>
        <p:spPr>
          <a:xfrm>
            <a:off x="3843023" y="228153"/>
            <a:ext cx="4505954" cy="6401693"/>
          </a:xfrm>
          <a:prstGeom prst="rect">
            <a:avLst/>
          </a:prstGeom>
        </p:spPr>
      </p:pic>
    </p:spTree>
    <p:extLst>
      <p:ext uri="{BB962C8B-B14F-4D97-AF65-F5344CB8AC3E}">
        <p14:creationId xmlns:p14="http://schemas.microsoft.com/office/powerpoint/2010/main" val="2550101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866192-4AEE-4A5E-BBDA-F5139E3A7B58}"/>
              </a:ext>
            </a:extLst>
          </p:cNvPr>
          <p:cNvPicPr>
            <a:picLocks noChangeAspect="1"/>
          </p:cNvPicPr>
          <p:nvPr/>
        </p:nvPicPr>
        <p:blipFill>
          <a:blip r:embed="rId2"/>
          <a:stretch>
            <a:fillRect/>
          </a:stretch>
        </p:blipFill>
        <p:spPr>
          <a:xfrm>
            <a:off x="3857312" y="232916"/>
            <a:ext cx="4477375" cy="6392167"/>
          </a:xfrm>
          <a:prstGeom prst="rect">
            <a:avLst/>
          </a:prstGeom>
        </p:spPr>
      </p:pic>
    </p:spTree>
    <p:extLst>
      <p:ext uri="{BB962C8B-B14F-4D97-AF65-F5344CB8AC3E}">
        <p14:creationId xmlns:p14="http://schemas.microsoft.com/office/powerpoint/2010/main" val="182934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50FD83-6C7E-4545-8C45-35F3A7A7B441}"/>
              </a:ext>
            </a:extLst>
          </p:cNvPr>
          <p:cNvPicPr>
            <a:picLocks noChangeAspect="1"/>
          </p:cNvPicPr>
          <p:nvPr/>
        </p:nvPicPr>
        <p:blipFill>
          <a:blip r:embed="rId2"/>
          <a:stretch>
            <a:fillRect/>
          </a:stretch>
        </p:blipFill>
        <p:spPr>
          <a:xfrm>
            <a:off x="2466900" y="176649"/>
            <a:ext cx="7258200" cy="6504701"/>
          </a:xfrm>
          <a:prstGeom prst="rect">
            <a:avLst/>
          </a:prstGeom>
        </p:spPr>
      </p:pic>
    </p:spTree>
    <p:extLst>
      <p:ext uri="{BB962C8B-B14F-4D97-AF65-F5344CB8AC3E}">
        <p14:creationId xmlns:p14="http://schemas.microsoft.com/office/powerpoint/2010/main" val="2778760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E2B99810-6CB1-4C9B-B0D6-6566EB5D4B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95" r="2495"/>
          <a:stretch>
            <a:fillRect/>
          </a:stretch>
        </p:blipFill>
        <p:spPr bwMode="auto">
          <a:xfrm>
            <a:off x="6113124" y="2802925"/>
            <a:ext cx="4846637" cy="32861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171" name="Picture 3">
            <a:extLst>
              <a:ext uri="{FF2B5EF4-FFF2-40B4-BE49-F238E27FC236}">
                <a16:creationId xmlns:a16="http://schemas.microsoft.com/office/drawing/2014/main" id="{6243DF55-EBA1-4F0A-AE1E-28819C418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7324" y="2812450"/>
            <a:ext cx="4217987" cy="32781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172" name="Picture 4">
            <a:extLst>
              <a:ext uri="{FF2B5EF4-FFF2-40B4-BE49-F238E27FC236}">
                <a16:creationId xmlns:a16="http://schemas.microsoft.com/office/drawing/2014/main" id="{734EFC66-1368-4C18-B056-D04D9382D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324" y="928087"/>
            <a:ext cx="9623425" cy="15795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 Box 5">
            <a:extLst>
              <a:ext uri="{FF2B5EF4-FFF2-40B4-BE49-F238E27FC236}">
                <a16:creationId xmlns:a16="http://schemas.microsoft.com/office/drawing/2014/main" id="{C0256918-71BC-44E0-9BF4-5237A336AA16}"/>
              </a:ext>
            </a:extLst>
          </p:cNvPr>
          <p:cNvSpPr txBox="1">
            <a:spLocks noChangeArrowheads="1"/>
          </p:cNvSpPr>
          <p:nvPr/>
        </p:nvSpPr>
        <p:spPr bwMode="auto">
          <a:xfrm>
            <a:off x="1752261" y="201012"/>
            <a:ext cx="9369425" cy="914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3600" b="1" i="0" u="none" strike="noStrike" cap="none" normalizeH="0" baseline="0">
                <a:ln>
                  <a:noFill/>
                </a:ln>
                <a:solidFill>
                  <a:srgbClr val="000000"/>
                </a:solidFill>
                <a:effectLst/>
                <a:latin typeface="Calibri" panose="020F0502020204030204" pitchFamily="34" charset="0"/>
              </a:rPr>
              <a:t>When, what and why.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7174" name="Picture 6">
            <a:extLst>
              <a:ext uri="{FF2B5EF4-FFF2-40B4-BE49-F238E27FC236}">
                <a16:creationId xmlns:a16="http://schemas.microsoft.com/office/drawing/2014/main" id="{19FFAF09-62A0-4073-BA7A-93379AE3C9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461" y="228000"/>
            <a:ext cx="3138488" cy="9810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 Box 7">
            <a:extLst>
              <a:ext uri="{FF2B5EF4-FFF2-40B4-BE49-F238E27FC236}">
                <a16:creationId xmlns:a16="http://schemas.microsoft.com/office/drawing/2014/main" id="{0E3F51A7-F8A5-4BA1-BE47-0E79388EF85F}"/>
              </a:ext>
            </a:extLst>
          </p:cNvPr>
          <p:cNvSpPr txBox="1">
            <a:spLocks noChangeArrowheads="1"/>
          </p:cNvSpPr>
          <p:nvPr/>
        </p:nvSpPr>
        <p:spPr bwMode="auto">
          <a:xfrm>
            <a:off x="1752261" y="6090637"/>
            <a:ext cx="9567863" cy="7080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600" b="1" i="0" u="none" strike="noStrike" cap="none" normalizeH="0" baseline="0">
                <a:ln>
                  <a:noFill/>
                </a:ln>
                <a:solidFill>
                  <a:srgbClr val="000000"/>
                </a:solidFill>
                <a:effectLst/>
                <a:latin typeface="Calibri" panose="020F0502020204030204" pitchFamily="34" charset="0"/>
              </a:rPr>
              <a:t>&gt; Free Arduino IDE ( Integrated Development Environment) uses a form of c/c++ language for Coding Sketches while the Processing’s underlying language is Java.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90771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30C820A-DD5E-BDC2-9D7B-E738A40BC97E}"/>
              </a:ext>
            </a:extLst>
          </p:cNvPr>
          <p:cNvPicPr>
            <a:picLocks noChangeAspect="1" noChangeArrowheads="1"/>
          </p:cNvPicPr>
          <p:nvPr/>
        </p:nvPicPr>
        <p:blipFill>
          <a:blip r:embed="rId2">
            <a:lum bright="20000"/>
            <a:extLst>
              <a:ext uri="{28A0092B-C50C-407E-A947-70E740481C1C}">
                <a14:useLocalDpi xmlns:a14="http://schemas.microsoft.com/office/drawing/2010/main" val="0"/>
              </a:ext>
            </a:extLst>
          </a:blip>
          <a:srcRect l="24286" r="39999"/>
          <a:stretch>
            <a:fillRect/>
          </a:stretch>
        </p:blipFill>
        <p:spPr bwMode="auto">
          <a:xfrm rot="5400000">
            <a:off x="2606773" y="3582018"/>
            <a:ext cx="1501775" cy="29892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a:extLst>
              <a:ext uri="{FF2B5EF4-FFF2-40B4-BE49-F238E27FC236}">
                <a16:creationId xmlns:a16="http://schemas.microsoft.com/office/drawing/2014/main" id="{488DD3EF-421C-EFFF-28D2-58D7CAD1A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829" y="1811162"/>
            <a:ext cx="904875" cy="8953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Text Box 4">
            <a:extLst>
              <a:ext uri="{FF2B5EF4-FFF2-40B4-BE49-F238E27FC236}">
                <a16:creationId xmlns:a16="http://schemas.microsoft.com/office/drawing/2014/main" id="{1D519844-B38B-150E-30AD-8026335BDF8E}"/>
              </a:ext>
            </a:extLst>
          </p:cNvPr>
          <p:cNvSpPr txBox="1">
            <a:spLocks noChangeArrowheads="1"/>
          </p:cNvSpPr>
          <p:nvPr/>
        </p:nvSpPr>
        <p:spPr bwMode="auto">
          <a:xfrm>
            <a:off x="1231204" y="99837"/>
            <a:ext cx="9359900" cy="623888"/>
          </a:xfrm>
          <a:prstGeom prst="rect">
            <a:avLst/>
          </a:prstGeom>
          <a:solidFill>
            <a:srgbClr val="BED7EF"/>
          </a:solidFill>
          <a:ln w="317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3600" b="1" i="0" u="none" strike="noStrike" cap="none" normalizeH="0" baseline="0">
                <a:ln>
                  <a:noFill/>
                </a:ln>
                <a:solidFill>
                  <a:srgbClr val="000000"/>
                </a:solidFill>
                <a:effectLst/>
                <a:latin typeface="Calibri" panose="020F0502020204030204" pitchFamily="34" charset="0"/>
              </a:rPr>
              <a:t>How to run Bluetooth on your Smart Phones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5">
            <a:extLst>
              <a:ext uri="{FF2B5EF4-FFF2-40B4-BE49-F238E27FC236}">
                <a16:creationId xmlns:a16="http://schemas.microsoft.com/office/drawing/2014/main" id="{B737490A-E3B5-3F0A-022E-1CE4EF0AF55C}"/>
              </a:ext>
            </a:extLst>
          </p:cNvPr>
          <p:cNvSpPr txBox="1">
            <a:spLocks noChangeArrowheads="1"/>
          </p:cNvSpPr>
          <p:nvPr/>
        </p:nvSpPr>
        <p:spPr bwMode="auto">
          <a:xfrm>
            <a:off x="8913117" y="755475"/>
            <a:ext cx="1795462" cy="2905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Pat McMahon  V1  16/8/2022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 Box 6">
            <a:extLst>
              <a:ext uri="{FF2B5EF4-FFF2-40B4-BE49-F238E27FC236}">
                <a16:creationId xmlns:a16="http://schemas.microsoft.com/office/drawing/2014/main" id="{CD580804-628F-86C3-F424-A549E6A781A5}"/>
              </a:ext>
            </a:extLst>
          </p:cNvPr>
          <p:cNvSpPr txBox="1">
            <a:spLocks noChangeArrowheads="1"/>
          </p:cNvSpPr>
          <p:nvPr/>
        </p:nvSpPr>
        <p:spPr bwMode="auto">
          <a:xfrm>
            <a:off x="970854" y="969787"/>
            <a:ext cx="4938713" cy="4095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400" b="1" i="0" u="sng" strike="noStrike" cap="none" normalizeH="0" baseline="0">
                <a:ln>
                  <a:noFill/>
                </a:ln>
                <a:solidFill>
                  <a:srgbClr val="000000"/>
                </a:solidFill>
                <a:effectLst/>
                <a:latin typeface="Calibri" panose="020F0502020204030204" pitchFamily="34" charset="0"/>
              </a:rPr>
              <a:t>Android Phone </a:t>
            </a:r>
            <a:r>
              <a:rPr kumimoji="0" lang="en-AU" altLang="en-US" sz="1600" b="1" i="0" u="none" strike="noStrike" cap="none" normalizeH="0" baseline="0">
                <a:ln>
                  <a:noFill/>
                </a:ln>
                <a:solidFill>
                  <a:srgbClr val="000000"/>
                </a:solidFill>
                <a:effectLst/>
                <a:latin typeface="Calibri" panose="020F0502020204030204" pitchFamily="34" charset="0"/>
              </a:rPr>
              <a:t>uses (HC-05)</a:t>
            </a:r>
            <a:r>
              <a:rPr kumimoji="0" lang="en-AU" altLang="en-US" sz="2400" b="1" i="0" u="none" strike="noStrike" cap="none" normalizeH="0" baseline="0">
                <a:ln>
                  <a:noFill/>
                </a:ln>
                <a:solidFill>
                  <a:srgbClr val="000000"/>
                </a:solidFill>
                <a:effectLst/>
                <a:latin typeface="Calibri" panose="020F0502020204030204" pitchFamily="34" charset="0"/>
              </a:rPr>
              <a:t> </a:t>
            </a:r>
            <a:r>
              <a:rPr kumimoji="0" lang="en-AU" altLang="en-US" sz="1600" b="1" i="0" u="none" strike="noStrike" cap="none" normalizeH="0" baseline="0">
                <a:ln>
                  <a:noFill/>
                </a:ln>
                <a:solidFill>
                  <a:srgbClr val="000000"/>
                </a:solidFill>
                <a:effectLst/>
                <a:latin typeface="Calibri" panose="020F0502020204030204" pitchFamily="34" charset="0"/>
              </a:rPr>
              <a:t>Bluetooth Module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 Box 7">
            <a:extLst>
              <a:ext uri="{FF2B5EF4-FFF2-40B4-BE49-F238E27FC236}">
                <a16:creationId xmlns:a16="http://schemas.microsoft.com/office/drawing/2014/main" id="{707E71BC-54BE-D773-6454-126386D29933}"/>
              </a:ext>
            </a:extLst>
          </p:cNvPr>
          <p:cNvSpPr txBox="1">
            <a:spLocks noChangeArrowheads="1"/>
          </p:cNvSpPr>
          <p:nvPr/>
        </p:nvSpPr>
        <p:spPr bwMode="auto">
          <a:xfrm>
            <a:off x="6319142" y="1019000"/>
            <a:ext cx="4491037" cy="4730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400" b="1" i="0" u="sng" strike="noStrike" cap="none" normalizeH="0" baseline="0">
                <a:ln>
                  <a:noFill/>
                </a:ln>
                <a:solidFill>
                  <a:srgbClr val="000000"/>
                </a:solidFill>
                <a:effectLst/>
                <a:latin typeface="Calibri" panose="020F0502020204030204" pitchFamily="34" charset="0"/>
              </a:rPr>
              <a:t>i Phone </a:t>
            </a:r>
            <a:r>
              <a:rPr kumimoji="0" lang="en-AU" altLang="en-US" sz="1600" b="1" i="0" u="none" strike="noStrike" cap="none" normalizeH="0" baseline="0">
                <a:ln>
                  <a:noFill/>
                </a:ln>
                <a:solidFill>
                  <a:srgbClr val="000000"/>
                </a:solidFill>
                <a:effectLst/>
                <a:latin typeface="Calibri" panose="020F0502020204030204" pitchFamily="34" charset="0"/>
              </a:rPr>
              <a:t>uses (BT-05/HM-10) Bluetooth Module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32" name="Picture 8">
            <a:extLst>
              <a:ext uri="{FF2B5EF4-FFF2-40B4-BE49-F238E27FC236}">
                <a16:creationId xmlns:a16="http://schemas.microsoft.com/office/drawing/2014/main" id="{5148DD5D-6334-AEBA-C6EE-6C9CFA3F0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391" t="39561" r="45647" b="37674"/>
          <a:stretch>
            <a:fillRect/>
          </a:stretch>
        </p:blipFill>
        <p:spPr bwMode="auto">
          <a:xfrm>
            <a:off x="6531867" y="1811162"/>
            <a:ext cx="828675" cy="8842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3" name="Picture 9">
            <a:extLst>
              <a:ext uri="{FF2B5EF4-FFF2-40B4-BE49-F238E27FC236}">
                <a16:creationId xmlns:a16="http://schemas.microsoft.com/office/drawing/2014/main" id="{4963CE4C-0AB4-5A2B-75DD-E3920BE5B7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767" t="24272" r="8174" b="35561"/>
          <a:stretch>
            <a:fillRect/>
          </a:stretch>
        </p:blipFill>
        <p:spPr bwMode="auto">
          <a:xfrm>
            <a:off x="8895654" y="2739850"/>
            <a:ext cx="1784350" cy="7254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4" name="Picture 10">
            <a:extLst>
              <a:ext uri="{FF2B5EF4-FFF2-40B4-BE49-F238E27FC236}">
                <a16:creationId xmlns:a16="http://schemas.microsoft.com/office/drawing/2014/main" id="{2636DBFF-11A3-6C2D-7E20-E6475E9AAF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422" t="20615" r="1570" b="16566"/>
          <a:stretch>
            <a:fillRect/>
          </a:stretch>
        </p:blipFill>
        <p:spPr bwMode="auto">
          <a:xfrm>
            <a:off x="8287642" y="4087637"/>
            <a:ext cx="2219325" cy="11493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Text Box 11">
            <a:extLst>
              <a:ext uri="{FF2B5EF4-FFF2-40B4-BE49-F238E27FC236}">
                <a16:creationId xmlns:a16="http://schemas.microsoft.com/office/drawing/2014/main" id="{CC87A24E-C9EA-387F-EC29-B0C822495D12}"/>
              </a:ext>
            </a:extLst>
          </p:cNvPr>
          <p:cNvSpPr txBox="1">
            <a:spLocks noChangeArrowheads="1"/>
          </p:cNvSpPr>
          <p:nvPr/>
        </p:nvSpPr>
        <p:spPr bwMode="auto">
          <a:xfrm>
            <a:off x="6401692" y="1492075"/>
            <a:ext cx="4325937" cy="2952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1— Go to the Apple store and install the Keyes BT car App, on your iphone.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36" name="Picture 12">
            <a:extLst>
              <a:ext uri="{FF2B5EF4-FFF2-40B4-BE49-F238E27FC236}">
                <a16:creationId xmlns:a16="http://schemas.microsoft.com/office/drawing/2014/main" id="{9C164760-39D6-DB75-8855-6D08BFD412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5210" r="18161"/>
          <a:stretch>
            <a:fillRect/>
          </a:stretch>
        </p:blipFill>
        <p:spPr bwMode="auto">
          <a:xfrm>
            <a:off x="6357242" y="3217687"/>
            <a:ext cx="1525587" cy="24542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 Box 13">
            <a:extLst>
              <a:ext uri="{FF2B5EF4-FFF2-40B4-BE49-F238E27FC236}">
                <a16:creationId xmlns:a16="http://schemas.microsoft.com/office/drawing/2014/main" id="{2A00E34B-BA25-71F2-69B6-3596BCD9A128}"/>
              </a:ext>
            </a:extLst>
          </p:cNvPr>
          <p:cNvSpPr txBox="1">
            <a:spLocks noChangeArrowheads="1"/>
          </p:cNvSpPr>
          <p:nvPr/>
        </p:nvSpPr>
        <p:spPr bwMode="auto">
          <a:xfrm>
            <a:off x="8436867" y="3508200"/>
            <a:ext cx="1768475" cy="2460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3 — Connect </a:t>
            </a:r>
            <a:r>
              <a:rPr kumimoji="0" lang="en-AU" altLang="en-US" sz="1000" b="1" i="0" u="none" strike="noStrike" cap="none" normalizeH="0" baseline="0">
                <a:ln>
                  <a:noFill/>
                </a:ln>
                <a:solidFill>
                  <a:srgbClr val="FF0000"/>
                </a:solidFill>
                <a:effectLst/>
                <a:latin typeface="Calibri" panose="020F0502020204030204" pitchFamily="34" charset="0"/>
              </a:rPr>
              <a:t>BT-05/HMSoft.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 Box 14">
            <a:extLst>
              <a:ext uri="{FF2B5EF4-FFF2-40B4-BE49-F238E27FC236}">
                <a16:creationId xmlns:a16="http://schemas.microsoft.com/office/drawing/2014/main" id="{A8C3437B-6EB8-BF54-A5E2-D1F63CBD6C39}"/>
              </a:ext>
            </a:extLst>
          </p:cNvPr>
          <p:cNvSpPr txBox="1">
            <a:spLocks noChangeArrowheads="1"/>
          </p:cNvSpPr>
          <p:nvPr/>
        </p:nvSpPr>
        <p:spPr bwMode="auto">
          <a:xfrm>
            <a:off x="7376417" y="2155650"/>
            <a:ext cx="3392487" cy="4587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2— Then ensure the Bluetooth Module is turned on and Blinking on your Robot, then Open the App and select Connect.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Text Box 15">
            <a:extLst>
              <a:ext uri="{FF2B5EF4-FFF2-40B4-BE49-F238E27FC236}">
                <a16:creationId xmlns:a16="http://schemas.microsoft.com/office/drawing/2014/main" id="{1C0A2DDC-C37F-2B88-CECE-6E8780E8C2F8}"/>
              </a:ext>
            </a:extLst>
          </p:cNvPr>
          <p:cNvSpPr txBox="1">
            <a:spLocks noChangeArrowheads="1"/>
          </p:cNvSpPr>
          <p:nvPr/>
        </p:nvSpPr>
        <p:spPr bwMode="auto">
          <a:xfrm>
            <a:off x="6174679" y="5711650"/>
            <a:ext cx="3848100" cy="4270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4 — Select from any of the 4 Robots above , to activate the various screen display controls you desire.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Text Box 16">
            <a:extLst>
              <a:ext uri="{FF2B5EF4-FFF2-40B4-BE49-F238E27FC236}">
                <a16:creationId xmlns:a16="http://schemas.microsoft.com/office/drawing/2014/main" id="{19562CF2-3D26-9F4F-272D-D75036B4F06B}"/>
              </a:ext>
            </a:extLst>
          </p:cNvPr>
          <p:cNvSpPr txBox="1">
            <a:spLocks noChangeArrowheads="1"/>
          </p:cNvSpPr>
          <p:nvPr/>
        </p:nvSpPr>
        <p:spPr bwMode="auto">
          <a:xfrm>
            <a:off x="6220020" y="6109598"/>
            <a:ext cx="4211638" cy="4746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dirty="0">
                <a:ln>
                  <a:noFill/>
                </a:ln>
                <a:solidFill>
                  <a:srgbClr val="000000"/>
                </a:solidFill>
                <a:effectLst/>
                <a:latin typeface="Calibri" panose="020F0502020204030204" pitchFamily="34" charset="0"/>
              </a:rPr>
              <a:t>5 — When you have finished playing with your Bluetooth Robot or changing screen displays, select the top right </a:t>
            </a:r>
            <a:r>
              <a:rPr kumimoji="0" lang="en-AU" altLang="en-US" sz="1000" b="1" i="0" u="sng" strike="noStrike" cap="none" normalizeH="0" baseline="0" dirty="0">
                <a:ln>
                  <a:noFill/>
                </a:ln>
                <a:solidFill>
                  <a:srgbClr val="000000"/>
                </a:solidFill>
                <a:effectLst/>
                <a:latin typeface="Calibri" panose="020F0502020204030204" pitchFamily="34" charset="0"/>
              </a:rPr>
              <a:t>disconnect</a:t>
            </a:r>
            <a:r>
              <a:rPr kumimoji="0" lang="en-AU" altLang="en-US" sz="1000" b="1" i="0" u="none" strike="noStrike" cap="none" normalizeH="0" baseline="0" dirty="0">
                <a:ln>
                  <a:noFill/>
                </a:ln>
                <a:solidFill>
                  <a:srgbClr val="000000"/>
                </a:solidFill>
                <a:effectLst/>
                <a:latin typeface="Calibri" panose="020F0502020204030204" pitchFamily="34" charset="0"/>
              </a:rPr>
              <a:t> button on the screen above.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1041" name="AutoShape 17">
            <a:extLst>
              <a:ext uri="{FF2B5EF4-FFF2-40B4-BE49-F238E27FC236}">
                <a16:creationId xmlns:a16="http://schemas.microsoft.com/office/drawing/2014/main" id="{BAE6AA71-0E26-8023-2432-0DECDA1E0415}"/>
              </a:ext>
            </a:extLst>
          </p:cNvPr>
          <p:cNvCxnSpPr>
            <a:cxnSpLocks noChangeShapeType="1"/>
          </p:cNvCxnSpPr>
          <p:nvPr/>
        </p:nvCxnSpPr>
        <p:spPr bwMode="auto">
          <a:xfrm flipV="1">
            <a:off x="10149779" y="3370087"/>
            <a:ext cx="119063" cy="217488"/>
          </a:xfrm>
          <a:prstGeom prst="straightConnector1">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42" name="AutoShape 18">
            <a:extLst>
              <a:ext uri="{FF2B5EF4-FFF2-40B4-BE49-F238E27FC236}">
                <a16:creationId xmlns:a16="http://schemas.microsoft.com/office/drawing/2014/main" id="{930480FA-C3FC-E0C6-5CA7-45ADF2E3EA0A}"/>
              </a:ext>
            </a:extLst>
          </p:cNvPr>
          <p:cNvCxnSpPr>
            <a:cxnSpLocks noChangeShapeType="1"/>
          </p:cNvCxnSpPr>
          <p:nvPr/>
        </p:nvCxnSpPr>
        <p:spPr bwMode="auto">
          <a:xfrm flipV="1">
            <a:off x="7360542" y="5041725"/>
            <a:ext cx="896937" cy="333375"/>
          </a:xfrm>
          <a:prstGeom prst="straightConnector1">
            <a:avLst/>
          </a:prstGeom>
          <a:noFill/>
          <a:ln w="254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4" name="Text Box 19">
            <a:extLst>
              <a:ext uri="{FF2B5EF4-FFF2-40B4-BE49-F238E27FC236}">
                <a16:creationId xmlns:a16="http://schemas.microsoft.com/office/drawing/2014/main" id="{2AAD8A06-507E-10E4-E25A-50D61667A456}"/>
              </a:ext>
            </a:extLst>
          </p:cNvPr>
          <p:cNvSpPr txBox="1">
            <a:spLocks noChangeArrowheads="1"/>
          </p:cNvSpPr>
          <p:nvPr/>
        </p:nvSpPr>
        <p:spPr bwMode="auto">
          <a:xfrm>
            <a:off x="1351854" y="1442862"/>
            <a:ext cx="4324350" cy="5111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1— Go to the Play Store and install the Arduino Bluetooth RC Controller App, on your Android Phone.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Text Box 20">
            <a:extLst>
              <a:ext uri="{FF2B5EF4-FFF2-40B4-BE49-F238E27FC236}">
                <a16:creationId xmlns:a16="http://schemas.microsoft.com/office/drawing/2014/main" id="{8567D395-2620-7B07-D3FA-940996945988}"/>
              </a:ext>
            </a:extLst>
          </p:cNvPr>
          <p:cNvSpPr txBox="1">
            <a:spLocks noChangeArrowheads="1"/>
          </p:cNvSpPr>
          <p:nvPr/>
        </p:nvSpPr>
        <p:spPr bwMode="auto">
          <a:xfrm>
            <a:off x="8319392" y="5387800"/>
            <a:ext cx="914400" cy="2682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Gravity Control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1045" name="AutoShape 21">
            <a:extLst>
              <a:ext uri="{FF2B5EF4-FFF2-40B4-BE49-F238E27FC236}">
                <a16:creationId xmlns:a16="http://schemas.microsoft.com/office/drawing/2014/main" id="{B7322B8A-D90C-517F-36E5-3A5C9824ABEA}"/>
              </a:ext>
            </a:extLst>
          </p:cNvPr>
          <p:cNvCxnSpPr>
            <a:cxnSpLocks noChangeShapeType="1"/>
          </p:cNvCxnSpPr>
          <p:nvPr/>
        </p:nvCxnSpPr>
        <p:spPr bwMode="auto">
          <a:xfrm flipV="1">
            <a:off x="8917879" y="5067125"/>
            <a:ext cx="136525" cy="390525"/>
          </a:xfrm>
          <a:prstGeom prst="straightConnector1">
            <a:avLst/>
          </a:prstGeom>
          <a:noFill/>
          <a:ln w="25400" algn="ctr">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6" name="Text Box 22">
            <a:extLst>
              <a:ext uri="{FF2B5EF4-FFF2-40B4-BE49-F238E27FC236}">
                <a16:creationId xmlns:a16="http://schemas.microsoft.com/office/drawing/2014/main" id="{4FAAE46F-90B2-A283-F601-673E22F97EC6}"/>
              </a:ext>
            </a:extLst>
          </p:cNvPr>
          <p:cNvSpPr txBox="1">
            <a:spLocks noChangeArrowheads="1"/>
          </p:cNvSpPr>
          <p:nvPr/>
        </p:nvSpPr>
        <p:spPr bwMode="auto">
          <a:xfrm>
            <a:off x="9054404" y="3754262"/>
            <a:ext cx="1195388" cy="2762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Motion Controls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1047" name="AutoShape 23">
            <a:extLst>
              <a:ext uri="{FF2B5EF4-FFF2-40B4-BE49-F238E27FC236}">
                <a16:creationId xmlns:a16="http://schemas.microsoft.com/office/drawing/2014/main" id="{48521B04-A973-9535-33AF-892213F02938}"/>
              </a:ext>
            </a:extLst>
          </p:cNvPr>
          <p:cNvCxnSpPr>
            <a:cxnSpLocks noChangeShapeType="1"/>
          </p:cNvCxnSpPr>
          <p:nvPr/>
        </p:nvCxnSpPr>
        <p:spPr bwMode="auto">
          <a:xfrm flipH="1">
            <a:off x="8895654" y="3976512"/>
            <a:ext cx="152400" cy="242888"/>
          </a:xfrm>
          <a:prstGeom prst="straightConnector1">
            <a:avLst/>
          </a:prstGeom>
          <a:noFill/>
          <a:ln w="25400" algn="ctr">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7" name="Text Box 24">
            <a:extLst>
              <a:ext uri="{FF2B5EF4-FFF2-40B4-BE49-F238E27FC236}">
                <a16:creationId xmlns:a16="http://schemas.microsoft.com/office/drawing/2014/main" id="{78D24785-7C4E-2ACA-0600-5A718F037429}"/>
              </a:ext>
            </a:extLst>
          </p:cNvPr>
          <p:cNvSpPr txBox="1">
            <a:spLocks noChangeArrowheads="1"/>
          </p:cNvSpPr>
          <p:nvPr/>
        </p:nvSpPr>
        <p:spPr bwMode="auto">
          <a:xfrm>
            <a:off x="9443342" y="5406850"/>
            <a:ext cx="1265237" cy="228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Anti Dropping Circle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1049" name="AutoShape 25">
            <a:extLst>
              <a:ext uri="{FF2B5EF4-FFF2-40B4-BE49-F238E27FC236}">
                <a16:creationId xmlns:a16="http://schemas.microsoft.com/office/drawing/2014/main" id="{3F936399-AEA6-391B-E246-CBB8087BAD76}"/>
              </a:ext>
            </a:extLst>
          </p:cNvPr>
          <p:cNvCxnSpPr>
            <a:cxnSpLocks noChangeShapeType="1"/>
          </p:cNvCxnSpPr>
          <p:nvPr/>
        </p:nvCxnSpPr>
        <p:spPr bwMode="auto">
          <a:xfrm flipH="1" flipV="1">
            <a:off x="9449692" y="5013150"/>
            <a:ext cx="120650" cy="358775"/>
          </a:xfrm>
          <a:prstGeom prst="straightConnector1">
            <a:avLst/>
          </a:prstGeom>
          <a:noFill/>
          <a:ln w="25400" algn="ctr">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50" name="AutoShape 26">
            <a:extLst>
              <a:ext uri="{FF2B5EF4-FFF2-40B4-BE49-F238E27FC236}">
                <a16:creationId xmlns:a16="http://schemas.microsoft.com/office/drawing/2014/main" id="{E5AD314D-0C03-B8C6-802B-EEC79D8FB330}"/>
              </a:ext>
            </a:extLst>
          </p:cNvPr>
          <p:cNvCxnSpPr>
            <a:cxnSpLocks noChangeShapeType="1"/>
          </p:cNvCxnSpPr>
          <p:nvPr/>
        </p:nvCxnSpPr>
        <p:spPr bwMode="auto">
          <a:xfrm flipH="1">
            <a:off x="6723954" y="2557287"/>
            <a:ext cx="3544888" cy="915988"/>
          </a:xfrm>
          <a:prstGeom prst="straightConnector1">
            <a:avLst/>
          </a:prstGeom>
          <a:noFill/>
          <a:ln w="254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8" name="Text Box 27">
            <a:extLst>
              <a:ext uri="{FF2B5EF4-FFF2-40B4-BE49-F238E27FC236}">
                <a16:creationId xmlns:a16="http://schemas.microsoft.com/office/drawing/2014/main" id="{C653E5D2-9A62-2B9B-E97E-AF382040C5C4}"/>
              </a:ext>
            </a:extLst>
          </p:cNvPr>
          <p:cNvSpPr txBox="1">
            <a:spLocks noChangeArrowheads="1"/>
          </p:cNvSpPr>
          <p:nvPr/>
        </p:nvSpPr>
        <p:spPr bwMode="auto">
          <a:xfrm>
            <a:off x="2659954" y="2079450"/>
            <a:ext cx="3016250" cy="3730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FF0000"/>
                </a:solidFill>
                <a:effectLst/>
                <a:latin typeface="Calibri" panose="020F0502020204030204" pitchFamily="34" charset="0"/>
              </a:rPr>
              <a:t>Arduino Bluetooth RC Controller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Text Box 28">
            <a:extLst>
              <a:ext uri="{FF2B5EF4-FFF2-40B4-BE49-F238E27FC236}">
                <a16:creationId xmlns:a16="http://schemas.microsoft.com/office/drawing/2014/main" id="{F6BD54B1-E7DA-8D83-CAA5-560A7488BC6E}"/>
              </a:ext>
            </a:extLst>
          </p:cNvPr>
          <p:cNvSpPr txBox="1">
            <a:spLocks noChangeArrowheads="1"/>
          </p:cNvSpPr>
          <p:nvPr/>
        </p:nvSpPr>
        <p:spPr bwMode="auto">
          <a:xfrm>
            <a:off x="7990779" y="1819100"/>
            <a:ext cx="1925638" cy="3365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FF0000"/>
                </a:solidFill>
                <a:effectLst/>
                <a:latin typeface="Calibri" panose="020F0502020204030204" pitchFamily="34" charset="0"/>
              </a:rPr>
              <a:t>Keyes BT car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Text Box 29">
            <a:extLst>
              <a:ext uri="{FF2B5EF4-FFF2-40B4-BE49-F238E27FC236}">
                <a16:creationId xmlns:a16="http://schemas.microsoft.com/office/drawing/2014/main" id="{1E427FBC-1BEC-6FB2-700D-5DD143D4D0A0}"/>
              </a:ext>
            </a:extLst>
          </p:cNvPr>
          <p:cNvSpPr txBox="1">
            <a:spLocks noChangeArrowheads="1"/>
          </p:cNvSpPr>
          <p:nvPr/>
        </p:nvSpPr>
        <p:spPr bwMode="auto">
          <a:xfrm>
            <a:off x="2582167" y="2409650"/>
            <a:ext cx="2679700" cy="4587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2— Then ensure the Bluetooth Module is turned on and Blinking on your Robot.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Text Box 30">
            <a:extLst>
              <a:ext uri="{FF2B5EF4-FFF2-40B4-BE49-F238E27FC236}">
                <a16:creationId xmlns:a16="http://schemas.microsoft.com/office/drawing/2014/main" id="{D6F9B7D9-EC8F-D1D7-0A58-6D8435CB610E}"/>
              </a:ext>
            </a:extLst>
          </p:cNvPr>
          <p:cNvSpPr txBox="1">
            <a:spLocks noChangeArrowheads="1"/>
          </p:cNvSpPr>
          <p:nvPr/>
        </p:nvSpPr>
        <p:spPr bwMode="auto">
          <a:xfrm>
            <a:off x="1180404" y="2920825"/>
            <a:ext cx="4437063" cy="3683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3 — Scan for Devices &amp; select the  Bluetooth HC-05 Paired Device Code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1055" name="AutoShape 31">
            <a:extLst>
              <a:ext uri="{FF2B5EF4-FFF2-40B4-BE49-F238E27FC236}">
                <a16:creationId xmlns:a16="http://schemas.microsoft.com/office/drawing/2014/main" id="{6F9ABB06-0239-C8EC-4524-254292E0356C}"/>
              </a:ext>
            </a:extLst>
          </p:cNvPr>
          <p:cNvCxnSpPr>
            <a:cxnSpLocks noChangeShapeType="1"/>
          </p:cNvCxnSpPr>
          <p:nvPr/>
        </p:nvCxnSpPr>
        <p:spPr bwMode="auto">
          <a:xfrm flipH="1">
            <a:off x="3390204" y="3476450"/>
            <a:ext cx="427038" cy="1169987"/>
          </a:xfrm>
          <a:prstGeom prst="straightConnector1">
            <a:avLst/>
          </a:prstGeom>
          <a:noFill/>
          <a:ln w="254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56" name="AutoShape 32">
            <a:extLst>
              <a:ext uri="{FF2B5EF4-FFF2-40B4-BE49-F238E27FC236}">
                <a16:creationId xmlns:a16="http://schemas.microsoft.com/office/drawing/2014/main" id="{9845054A-6A83-3FA3-0067-D2AFBD6E500C}"/>
              </a:ext>
            </a:extLst>
          </p:cNvPr>
          <p:cNvCxnSpPr>
            <a:cxnSpLocks noChangeShapeType="1"/>
          </p:cNvCxnSpPr>
          <p:nvPr/>
        </p:nvCxnSpPr>
        <p:spPr bwMode="auto">
          <a:xfrm>
            <a:off x="2993329" y="4198762"/>
            <a:ext cx="142875" cy="455613"/>
          </a:xfrm>
          <a:prstGeom prst="straightConnector1">
            <a:avLst/>
          </a:prstGeom>
          <a:noFill/>
          <a:ln w="25400" algn="ctr">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57" name="AutoShape 33">
            <a:extLst>
              <a:ext uri="{FF2B5EF4-FFF2-40B4-BE49-F238E27FC236}">
                <a16:creationId xmlns:a16="http://schemas.microsoft.com/office/drawing/2014/main" id="{2A66CE70-CAD8-CF6B-B994-52D203CC1AAC}"/>
              </a:ext>
            </a:extLst>
          </p:cNvPr>
          <p:cNvCxnSpPr>
            <a:cxnSpLocks noChangeShapeType="1"/>
          </p:cNvCxnSpPr>
          <p:nvPr/>
        </p:nvCxnSpPr>
        <p:spPr bwMode="auto">
          <a:xfrm>
            <a:off x="2712342" y="3936825"/>
            <a:ext cx="200025" cy="736600"/>
          </a:xfrm>
          <a:prstGeom prst="straightConnector1">
            <a:avLst/>
          </a:prstGeom>
          <a:noFill/>
          <a:ln w="25400" algn="ctr">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58" name="AutoShape 34">
            <a:extLst>
              <a:ext uri="{FF2B5EF4-FFF2-40B4-BE49-F238E27FC236}">
                <a16:creationId xmlns:a16="http://schemas.microsoft.com/office/drawing/2014/main" id="{A437B740-7713-0125-C98C-FCAB2D2EB469}"/>
              </a:ext>
            </a:extLst>
          </p:cNvPr>
          <p:cNvCxnSpPr>
            <a:cxnSpLocks noChangeShapeType="1"/>
          </p:cNvCxnSpPr>
          <p:nvPr/>
        </p:nvCxnSpPr>
        <p:spPr bwMode="auto">
          <a:xfrm flipV="1">
            <a:off x="1231204" y="4813125"/>
            <a:ext cx="904875" cy="1228725"/>
          </a:xfrm>
          <a:prstGeom prst="straightConnector1">
            <a:avLst/>
          </a:prstGeom>
          <a:noFill/>
          <a:ln w="254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59" name="AutoShape 35">
            <a:extLst>
              <a:ext uri="{FF2B5EF4-FFF2-40B4-BE49-F238E27FC236}">
                <a16:creationId xmlns:a16="http://schemas.microsoft.com/office/drawing/2014/main" id="{CD4B7AFE-FC90-7FCE-49EC-DA33CE4B9A57}"/>
              </a:ext>
            </a:extLst>
          </p:cNvPr>
          <p:cNvCxnSpPr>
            <a:cxnSpLocks noChangeShapeType="1"/>
          </p:cNvCxnSpPr>
          <p:nvPr/>
        </p:nvCxnSpPr>
        <p:spPr bwMode="auto">
          <a:xfrm flipH="1">
            <a:off x="3653729" y="4113037"/>
            <a:ext cx="1470025" cy="615950"/>
          </a:xfrm>
          <a:prstGeom prst="straightConnector1">
            <a:avLst/>
          </a:prstGeom>
          <a:noFill/>
          <a:ln w="25400" algn="ctr">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60" name="AutoShape 36">
            <a:extLst>
              <a:ext uri="{FF2B5EF4-FFF2-40B4-BE49-F238E27FC236}">
                <a16:creationId xmlns:a16="http://schemas.microsoft.com/office/drawing/2014/main" id="{F0C82987-048A-8512-9E19-B59C266D7033}"/>
              </a:ext>
            </a:extLst>
          </p:cNvPr>
          <p:cNvCxnSpPr>
            <a:cxnSpLocks noChangeShapeType="1"/>
          </p:cNvCxnSpPr>
          <p:nvPr/>
        </p:nvCxnSpPr>
        <p:spPr bwMode="auto">
          <a:xfrm>
            <a:off x="2056704" y="3485975"/>
            <a:ext cx="447675" cy="1089025"/>
          </a:xfrm>
          <a:prstGeom prst="straightConnector1">
            <a:avLst/>
          </a:prstGeom>
          <a:noFill/>
          <a:ln w="25400" algn="ctr">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61" name="AutoShape 37">
            <a:extLst>
              <a:ext uri="{FF2B5EF4-FFF2-40B4-BE49-F238E27FC236}">
                <a16:creationId xmlns:a16="http://schemas.microsoft.com/office/drawing/2014/main" id="{1C528322-566B-08E7-3D9E-054A9E91CC5C}"/>
              </a:ext>
            </a:extLst>
          </p:cNvPr>
          <p:cNvCxnSpPr>
            <a:cxnSpLocks noChangeShapeType="1"/>
          </p:cNvCxnSpPr>
          <p:nvPr/>
        </p:nvCxnSpPr>
        <p:spPr bwMode="auto">
          <a:xfrm>
            <a:off x="2404367" y="3719337"/>
            <a:ext cx="287337" cy="938213"/>
          </a:xfrm>
          <a:prstGeom prst="straightConnector1">
            <a:avLst/>
          </a:prstGeom>
          <a:noFill/>
          <a:ln w="25400" algn="ctr">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2" name="Text Box 38">
            <a:extLst>
              <a:ext uri="{FF2B5EF4-FFF2-40B4-BE49-F238E27FC236}">
                <a16:creationId xmlns:a16="http://schemas.microsoft.com/office/drawing/2014/main" id="{5E21C7D3-999C-53B7-28F5-73B4110D7283}"/>
              </a:ext>
            </a:extLst>
          </p:cNvPr>
          <p:cNvSpPr txBox="1">
            <a:spLocks noChangeArrowheads="1"/>
          </p:cNvSpPr>
          <p:nvPr/>
        </p:nvSpPr>
        <p:spPr bwMode="auto">
          <a:xfrm>
            <a:off x="2853629" y="5875162"/>
            <a:ext cx="1668463" cy="2492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Motion Controls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Text Box 39">
            <a:extLst>
              <a:ext uri="{FF2B5EF4-FFF2-40B4-BE49-F238E27FC236}">
                <a16:creationId xmlns:a16="http://schemas.microsoft.com/office/drawing/2014/main" id="{CD31129B-A9A3-8865-465C-B97CB90E8AD7}"/>
              </a:ext>
            </a:extLst>
          </p:cNvPr>
          <p:cNvSpPr txBox="1">
            <a:spLocks noChangeArrowheads="1"/>
          </p:cNvSpPr>
          <p:nvPr/>
        </p:nvSpPr>
        <p:spPr bwMode="auto">
          <a:xfrm>
            <a:off x="2312292" y="3990800"/>
            <a:ext cx="1668462" cy="2476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Hazard Lights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Text Box 40">
            <a:extLst>
              <a:ext uri="{FF2B5EF4-FFF2-40B4-BE49-F238E27FC236}">
                <a16:creationId xmlns:a16="http://schemas.microsoft.com/office/drawing/2014/main" id="{264F1D72-A072-8AA2-B7A5-26CEE78D7955}"/>
              </a:ext>
            </a:extLst>
          </p:cNvPr>
          <p:cNvSpPr txBox="1">
            <a:spLocks noChangeArrowheads="1"/>
          </p:cNvSpPr>
          <p:nvPr/>
        </p:nvSpPr>
        <p:spPr bwMode="auto">
          <a:xfrm>
            <a:off x="1863029" y="3708225"/>
            <a:ext cx="1668463" cy="2476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Horn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Text Box 41">
            <a:extLst>
              <a:ext uri="{FF2B5EF4-FFF2-40B4-BE49-F238E27FC236}">
                <a16:creationId xmlns:a16="http://schemas.microsoft.com/office/drawing/2014/main" id="{AA68F52E-03BC-10E9-5227-A130C19AE2FE}"/>
              </a:ext>
            </a:extLst>
          </p:cNvPr>
          <p:cNvSpPr txBox="1">
            <a:spLocks noChangeArrowheads="1"/>
          </p:cNvSpPr>
          <p:nvPr/>
        </p:nvSpPr>
        <p:spPr bwMode="auto">
          <a:xfrm>
            <a:off x="2120204" y="3458987"/>
            <a:ext cx="873125" cy="2079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Rear Lights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Text Box 42">
            <a:extLst>
              <a:ext uri="{FF2B5EF4-FFF2-40B4-BE49-F238E27FC236}">
                <a16:creationId xmlns:a16="http://schemas.microsoft.com/office/drawing/2014/main" id="{03457948-BFB7-3D91-BA6F-1D61DEF3235A}"/>
              </a:ext>
            </a:extLst>
          </p:cNvPr>
          <p:cNvSpPr txBox="1">
            <a:spLocks noChangeArrowheads="1"/>
          </p:cNvSpPr>
          <p:nvPr/>
        </p:nvSpPr>
        <p:spPr bwMode="auto">
          <a:xfrm>
            <a:off x="3411448" y="3785768"/>
            <a:ext cx="1470025" cy="40754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dirty="0">
                <a:ln>
                  <a:noFill/>
                </a:ln>
                <a:solidFill>
                  <a:srgbClr val="000000"/>
                </a:solidFill>
                <a:effectLst/>
                <a:latin typeface="Calibri" panose="020F0502020204030204" pitchFamily="34" charset="0"/>
              </a:rPr>
              <a:t>Accelerometer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dirty="0">
                <a:ln>
                  <a:noFill/>
                </a:ln>
                <a:solidFill>
                  <a:srgbClr val="000000"/>
                </a:solidFill>
                <a:effectLst/>
                <a:latin typeface="Calibri" panose="020F0502020204030204" pitchFamily="34" charset="0"/>
              </a:rPr>
              <a:t>Control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Text Box 43">
            <a:extLst>
              <a:ext uri="{FF2B5EF4-FFF2-40B4-BE49-F238E27FC236}">
                <a16:creationId xmlns:a16="http://schemas.microsoft.com/office/drawing/2014/main" id="{35AE8BF1-D0DA-1D23-BBD3-AB9D6A9DC1D3}"/>
              </a:ext>
            </a:extLst>
          </p:cNvPr>
          <p:cNvSpPr txBox="1">
            <a:spLocks noChangeArrowheads="1"/>
          </p:cNvSpPr>
          <p:nvPr/>
        </p:nvSpPr>
        <p:spPr bwMode="auto">
          <a:xfrm>
            <a:off x="1564579" y="3235150"/>
            <a:ext cx="892175" cy="2508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Front Lights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1068" name="AutoShape 44">
            <a:extLst>
              <a:ext uri="{FF2B5EF4-FFF2-40B4-BE49-F238E27FC236}">
                <a16:creationId xmlns:a16="http://schemas.microsoft.com/office/drawing/2014/main" id="{D1C4AFE1-BC14-A91B-C55D-3FB4D69B0215}"/>
              </a:ext>
            </a:extLst>
          </p:cNvPr>
          <p:cNvCxnSpPr>
            <a:cxnSpLocks noChangeShapeType="1"/>
          </p:cNvCxnSpPr>
          <p:nvPr/>
        </p:nvCxnSpPr>
        <p:spPr bwMode="auto">
          <a:xfrm flipH="1" flipV="1">
            <a:off x="2601217" y="5692600"/>
            <a:ext cx="585787" cy="293687"/>
          </a:xfrm>
          <a:prstGeom prst="straightConnector1">
            <a:avLst/>
          </a:prstGeom>
          <a:noFill/>
          <a:ln w="25400" algn="ctr">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8" name="Text Box 45">
            <a:extLst>
              <a:ext uri="{FF2B5EF4-FFF2-40B4-BE49-F238E27FC236}">
                <a16:creationId xmlns:a16="http://schemas.microsoft.com/office/drawing/2014/main" id="{17014B73-32BD-9778-8F14-AF008B8CB208}"/>
              </a:ext>
            </a:extLst>
          </p:cNvPr>
          <p:cNvSpPr txBox="1">
            <a:spLocks noChangeArrowheads="1"/>
          </p:cNvSpPr>
          <p:nvPr/>
        </p:nvSpPr>
        <p:spPr bwMode="auto">
          <a:xfrm>
            <a:off x="4744342" y="3909837"/>
            <a:ext cx="827087" cy="2809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Speed Slider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1070" name="AutoShape 46">
            <a:extLst>
              <a:ext uri="{FF2B5EF4-FFF2-40B4-BE49-F238E27FC236}">
                <a16:creationId xmlns:a16="http://schemas.microsoft.com/office/drawing/2014/main" id="{45389884-9B84-CCD4-4B21-753408CDA899}"/>
              </a:ext>
            </a:extLst>
          </p:cNvPr>
          <p:cNvCxnSpPr>
            <a:cxnSpLocks noChangeShapeType="1"/>
          </p:cNvCxnSpPr>
          <p:nvPr/>
        </p:nvCxnSpPr>
        <p:spPr bwMode="auto">
          <a:xfrm flipH="1">
            <a:off x="3423542" y="4195587"/>
            <a:ext cx="490537" cy="487363"/>
          </a:xfrm>
          <a:prstGeom prst="straightConnector1">
            <a:avLst/>
          </a:prstGeom>
          <a:noFill/>
          <a:ln w="25400" algn="ctr">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1071" name="Picture 47">
            <a:extLst>
              <a:ext uri="{FF2B5EF4-FFF2-40B4-BE49-F238E27FC236}">
                <a16:creationId xmlns:a16="http://schemas.microsoft.com/office/drawing/2014/main" id="{9D1F91C4-34E6-A52C-F562-A9CA9A4AD6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1429" y="3236737"/>
            <a:ext cx="209550" cy="228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9" name="Text Box 48">
            <a:extLst>
              <a:ext uri="{FF2B5EF4-FFF2-40B4-BE49-F238E27FC236}">
                <a16:creationId xmlns:a16="http://schemas.microsoft.com/office/drawing/2014/main" id="{59A557CA-94B3-5623-9BBD-73575CAA7E90}"/>
              </a:ext>
            </a:extLst>
          </p:cNvPr>
          <p:cNvSpPr txBox="1">
            <a:spLocks noChangeArrowheads="1"/>
          </p:cNvSpPr>
          <p:nvPr/>
        </p:nvSpPr>
        <p:spPr bwMode="auto">
          <a:xfrm>
            <a:off x="748604" y="6370462"/>
            <a:ext cx="4210050" cy="4762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dirty="0">
                <a:ln>
                  <a:noFill/>
                </a:ln>
                <a:solidFill>
                  <a:srgbClr val="000000"/>
                </a:solidFill>
                <a:effectLst/>
                <a:latin typeface="Calibri" panose="020F0502020204030204" pitchFamily="34" charset="0"/>
              </a:rPr>
              <a:t>5 — When you have finished playing with your Bluetooth Robot, select the </a:t>
            </a:r>
            <a:r>
              <a:rPr kumimoji="0" lang="en-AU" altLang="en-US" sz="1000" b="1" i="0" u="sng" strike="noStrike" cap="none" normalizeH="0" baseline="0" dirty="0">
                <a:ln>
                  <a:noFill/>
                </a:ln>
                <a:solidFill>
                  <a:srgbClr val="000000"/>
                </a:solidFill>
                <a:effectLst/>
                <a:latin typeface="Calibri" panose="020F0502020204030204" pitchFamily="34" charset="0"/>
              </a:rPr>
              <a:t>disconnect to car</a:t>
            </a:r>
            <a:r>
              <a:rPr kumimoji="0" lang="en-AU" altLang="en-US" sz="1000" b="1" i="0" u="none" strike="noStrike" cap="none" normalizeH="0" baseline="0" dirty="0">
                <a:ln>
                  <a:noFill/>
                </a:ln>
                <a:solidFill>
                  <a:srgbClr val="000000"/>
                </a:solidFill>
                <a:effectLst/>
                <a:latin typeface="Calibri" panose="020F0502020204030204" pitchFamily="34" charset="0"/>
              </a:rPr>
              <a:t> on the Option Menu.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0" name="Text Box 49">
            <a:extLst>
              <a:ext uri="{FF2B5EF4-FFF2-40B4-BE49-F238E27FC236}">
                <a16:creationId xmlns:a16="http://schemas.microsoft.com/office/drawing/2014/main" id="{6C99023C-0690-246E-CB89-2ACD3CB03996}"/>
              </a:ext>
            </a:extLst>
          </p:cNvPr>
          <p:cNvSpPr txBox="1">
            <a:spLocks noChangeArrowheads="1"/>
          </p:cNvSpPr>
          <p:nvPr/>
        </p:nvSpPr>
        <p:spPr bwMode="auto">
          <a:xfrm>
            <a:off x="3407667" y="3154629"/>
            <a:ext cx="2478087" cy="5603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4 — On the Options Menu button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select </a:t>
            </a:r>
            <a:r>
              <a:rPr kumimoji="0" lang="en-AU" altLang="en-US" sz="1000" b="1" i="0" u="sng" strike="noStrike" cap="none" normalizeH="0" baseline="0">
                <a:ln>
                  <a:noFill/>
                </a:ln>
                <a:solidFill>
                  <a:srgbClr val="000000"/>
                </a:solidFill>
                <a:effectLst/>
                <a:latin typeface="Calibri" panose="020F0502020204030204" pitchFamily="34" charset="0"/>
              </a:rPr>
              <a:t>Connect to Car </a:t>
            </a:r>
            <a:r>
              <a:rPr kumimoji="0" lang="en-AU" altLang="en-US" sz="1000" b="1" i="0" u="none" strike="noStrike" cap="none" normalizeH="0" baseline="0">
                <a:ln>
                  <a:noFill/>
                </a:ln>
                <a:solidFill>
                  <a:srgbClr val="000000"/>
                </a:solidFill>
                <a:effectLst/>
                <a:latin typeface="Calibri" panose="020F0502020204030204" pitchFamily="34" charset="0"/>
              </a:rPr>
              <a:t>option.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Text Box 50">
            <a:extLst>
              <a:ext uri="{FF2B5EF4-FFF2-40B4-BE49-F238E27FC236}">
                <a16:creationId xmlns:a16="http://schemas.microsoft.com/office/drawing/2014/main" id="{A98BB6BB-0867-B5B4-0508-EA03F6D528E0}"/>
              </a:ext>
            </a:extLst>
          </p:cNvPr>
          <p:cNvSpPr txBox="1">
            <a:spLocks noChangeArrowheads="1"/>
          </p:cNvSpPr>
          <p:nvPr/>
        </p:nvSpPr>
        <p:spPr bwMode="auto">
          <a:xfrm>
            <a:off x="2563117" y="784050"/>
            <a:ext cx="5873750" cy="2381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FF0000"/>
                </a:solidFill>
                <a:effectLst/>
                <a:latin typeface="Calibri" panose="020F0502020204030204" pitchFamily="34" charset="0"/>
              </a:rPr>
              <a:t>CAUTION—From previous experience, please ensure the Bluetooth Robot is on the ground  before continuing.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4" name="Text Box 51">
            <a:extLst>
              <a:ext uri="{FF2B5EF4-FFF2-40B4-BE49-F238E27FC236}">
                <a16:creationId xmlns:a16="http://schemas.microsoft.com/office/drawing/2014/main" id="{13FE698D-2858-9A7C-65AA-F77A2D03091E}"/>
              </a:ext>
            </a:extLst>
          </p:cNvPr>
          <p:cNvSpPr txBox="1">
            <a:spLocks noChangeArrowheads="1"/>
          </p:cNvSpPr>
          <p:nvPr/>
        </p:nvSpPr>
        <p:spPr bwMode="auto">
          <a:xfrm>
            <a:off x="0" y="6118931"/>
            <a:ext cx="4913313" cy="3683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If connected, the RED Dot will turn GREEN after about 5 seconds, if not try again.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08137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91BCD-E779-4241-9E59-DB4455E04765}"/>
              </a:ext>
            </a:extLst>
          </p:cNvPr>
          <p:cNvPicPr>
            <a:picLocks noChangeAspect="1"/>
          </p:cNvPicPr>
          <p:nvPr/>
        </p:nvPicPr>
        <p:blipFill>
          <a:blip r:embed="rId2"/>
          <a:stretch>
            <a:fillRect/>
          </a:stretch>
        </p:blipFill>
        <p:spPr>
          <a:xfrm>
            <a:off x="3757286" y="109074"/>
            <a:ext cx="4677428" cy="6639852"/>
          </a:xfrm>
          <a:prstGeom prst="rect">
            <a:avLst/>
          </a:prstGeom>
        </p:spPr>
      </p:pic>
    </p:spTree>
    <p:extLst>
      <p:ext uri="{BB962C8B-B14F-4D97-AF65-F5344CB8AC3E}">
        <p14:creationId xmlns:p14="http://schemas.microsoft.com/office/powerpoint/2010/main" val="2782304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C39A96-63A5-43C5-B519-A9EE03467701}"/>
              </a:ext>
            </a:extLst>
          </p:cNvPr>
          <p:cNvPicPr>
            <a:picLocks noChangeAspect="1"/>
          </p:cNvPicPr>
          <p:nvPr/>
        </p:nvPicPr>
        <p:blipFill>
          <a:blip r:embed="rId2"/>
          <a:stretch>
            <a:fillRect/>
          </a:stretch>
        </p:blipFill>
        <p:spPr>
          <a:xfrm>
            <a:off x="3833497" y="118600"/>
            <a:ext cx="4525006" cy="6620799"/>
          </a:xfrm>
          <a:prstGeom prst="rect">
            <a:avLst/>
          </a:prstGeom>
        </p:spPr>
      </p:pic>
    </p:spTree>
    <p:extLst>
      <p:ext uri="{BB962C8B-B14F-4D97-AF65-F5344CB8AC3E}">
        <p14:creationId xmlns:p14="http://schemas.microsoft.com/office/powerpoint/2010/main" val="3862958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097F67-FACC-4D60-AA05-575EE8F901E8}"/>
              </a:ext>
            </a:extLst>
          </p:cNvPr>
          <p:cNvPicPr>
            <a:picLocks noChangeAspect="1"/>
          </p:cNvPicPr>
          <p:nvPr/>
        </p:nvPicPr>
        <p:blipFill>
          <a:blip r:embed="rId2"/>
          <a:stretch>
            <a:fillRect/>
          </a:stretch>
        </p:blipFill>
        <p:spPr>
          <a:xfrm>
            <a:off x="3823970" y="199574"/>
            <a:ext cx="4544059" cy="6458851"/>
          </a:xfrm>
          <a:prstGeom prst="rect">
            <a:avLst/>
          </a:prstGeom>
        </p:spPr>
      </p:pic>
    </p:spTree>
    <p:extLst>
      <p:ext uri="{BB962C8B-B14F-4D97-AF65-F5344CB8AC3E}">
        <p14:creationId xmlns:p14="http://schemas.microsoft.com/office/powerpoint/2010/main" val="1227312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ACA439-C760-4750-854E-DD62D6CABB83}"/>
              </a:ext>
            </a:extLst>
          </p:cNvPr>
          <p:cNvPicPr>
            <a:picLocks noChangeAspect="1"/>
          </p:cNvPicPr>
          <p:nvPr/>
        </p:nvPicPr>
        <p:blipFill>
          <a:blip r:embed="rId2"/>
          <a:stretch>
            <a:fillRect/>
          </a:stretch>
        </p:blipFill>
        <p:spPr>
          <a:xfrm>
            <a:off x="3776339" y="123363"/>
            <a:ext cx="4639322" cy="6611273"/>
          </a:xfrm>
          <a:prstGeom prst="rect">
            <a:avLst/>
          </a:prstGeom>
        </p:spPr>
      </p:pic>
    </p:spTree>
    <p:extLst>
      <p:ext uri="{BB962C8B-B14F-4D97-AF65-F5344CB8AC3E}">
        <p14:creationId xmlns:p14="http://schemas.microsoft.com/office/powerpoint/2010/main" val="20633198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D05142-9F96-5463-3A25-66FEAD23F383}"/>
              </a:ext>
            </a:extLst>
          </p:cNvPr>
          <p:cNvSpPr txBox="1"/>
          <p:nvPr/>
        </p:nvSpPr>
        <p:spPr>
          <a:xfrm>
            <a:off x="1349407" y="1686757"/>
            <a:ext cx="9712169" cy="1569660"/>
          </a:xfrm>
          <a:prstGeom prst="rect">
            <a:avLst/>
          </a:prstGeom>
          <a:noFill/>
        </p:spPr>
        <p:txBody>
          <a:bodyPr wrap="square" rtlCol="0">
            <a:spAutoFit/>
          </a:bodyPr>
          <a:lstStyle/>
          <a:p>
            <a:r>
              <a:rPr lang="en-AU" sz="3200" b="1" dirty="0"/>
              <a:t>“Arduino’s aim is to make Complex Technology, Accessible and Simple to use for Everyone, Regardless of Ability Level”.</a:t>
            </a:r>
          </a:p>
        </p:txBody>
      </p:sp>
      <p:sp>
        <p:nvSpPr>
          <p:cNvPr id="3" name="TextBox 2">
            <a:extLst>
              <a:ext uri="{FF2B5EF4-FFF2-40B4-BE49-F238E27FC236}">
                <a16:creationId xmlns:a16="http://schemas.microsoft.com/office/drawing/2014/main" id="{135D8F76-F884-CC9E-141A-73C10930CD27}"/>
              </a:ext>
            </a:extLst>
          </p:cNvPr>
          <p:cNvSpPr txBox="1"/>
          <p:nvPr/>
        </p:nvSpPr>
        <p:spPr>
          <a:xfrm>
            <a:off x="2849732" y="4172505"/>
            <a:ext cx="4656211" cy="369332"/>
          </a:xfrm>
          <a:prstGeom prst="rect">
            <a:avLst/>
          </a:prstGeom>
          <a:noFill/>
        </p:spPr>
        <p:txBody>
          <a:bodyPr wrap="none" rtlCol="0">
            <a:spAutoFit/>
          </a:bodyPr>
          <a:lstStyle/>
          <a:p>
            <a:r>
              <a:rPr lang="en-AU" dirty="0"/>
              <a:t>Source – news article 26/6/2022, Pat McMahon</a:t>
            </a:r>
          </a:p>
        </p:txBody>
      </p:sp>
    </p:spTree>
    <p:extLst>
      <p:ext uri="{BB962C8B-B14F-4D97-AF65-F5344CB8AC3E}">
        <p14:creationId xmlns:p14="http://schemas.microsoft.com/office/powerpoint/2010/main" val="10113760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9AEED4-5BE9-93CB-68D5-022CADC6D029}"/>
              </a:ext>
            </a:extLst>
          </p:cNvPr>
          <p:cNvPicPr>
            <a:picLocks noChangeAspect="1"/>
          </p:cNvPicPr>
          <p:nvPr/>
        </p:nvPicPr>
        <p:blipFill>
          <a:blip r:embed="rId2"/>
          <a:stretch>
            <a:fillRect/>
          </a:stretch>
        </p:blipFill>
        <p:spPr>
          <a:xfrm>
            <a:off x="0" y="290305"/>
            <a:ext cx="12192000" cy="6277390"/>
          </a:xfrm>
          <a:prstGeom prst="rect">
            <a:avLst/>
          </a:prstGeom>
        </p:spPr>
      </p:pic>
    </p:spTree>
    <p:extLst>
      <p:ext uri="{BB962C8B-B14F-4D97-AF65-F5344CB8AC3E}">
        <p14:creationId xmlns:p14="http://schemas.microsoft.com/office/powerpoint/2010/main" val="3911804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16A23B-2315-B3BB-62A0-CE05211C0F36}"/>
              </a:ext>
            </a:extLst>
          </p:cNvPr>
          <p:cNvPicPr>
            <a:picLocks noChangeAspect="1"/>
          </p:cNvPicPr>
          <p:nvPr/>
        </p:nvPicPr>
        <p:blipFill>
          <a:blip r:embed="rId2"/>
          <a:stretch>
            <a:fillRect/>
          </a:stretch>
        </p:blipFill>
        <p:spPr>
          <a:xfrm>
            <a:off x="0" y="270346"/>
            <a:ext cx="12192000" cy="6317307"/>
          </a:xfrm>
          <a:prstGeom prst="rect">
            <a:avLst/>
          </a:prstGeom>
        </p:spPr>
      </p:pic>
    </p:spTree>
    <p:extLst>
      <p:ext uri="{BB962C8B-B14F-4D97-AF65-F5344CB8AC3E}">
        <p14:creationId xmlns:p14="http://schemas.microsoft.com/office/powerpoint/2010/main" val="44985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B8A96D-95EA-2589-905B-BB3B9F312172}"/>
              </a:ext>
            </a:extLst>
          </p:cNvPr>
          <p:cNvPicPr>
            <a:picLocks noChangeAspect="1"/>
          </p:cNvPicPr>
          <p:nvPr/>
        </p:nvPicPr>
        <p:blipFill>
          <a:blip r:embed="rId2"/>
          <a:stretch>
            <a:fillRect/>
          </a:stretch>
        </p:blipFill>
        <p:spPr>
          <a:xfrm>
            <a:off x="2920753" y="613929"/>
            <a:ext cx="5155426" cy="6244071"/>
          </a:xfrm>
          <a:prstGeom prst="rect">
            <a:avLst/>
          </a:prstGeom>
        </p:spPr>
      </p:pic>
      <p:cxnSp>
        <p:nvCxnSpPr>
          <p:cNvPr id="5" name="Straight Arrow Connector 4">
            <a:extLst>
              <a:ext uri="{FF2B5EF4-FFF2-40B4-BE49-F238E27FC236}">
                <a16:creationId xmlns:a16="http://schemas.microsoft.com/office/drawing/2014/main" id="{64441385-8A3A-14D8-BF63-2C6420599347}"/>
              </a:ext>
            </a:extLst>
          </p:cNvPr>
          <p:cNvCxnSpPr>
            <a:cxnSpLocks/>
          </p:cNvCxnSpPr>
          <p:nvPr/>
        </p:nvCxnSpPr>
        <p:spPr>
          <a:xfrm flipV="1">
            <a:off x="1802167" y="1305017"/>
            <a:ext cx="1411550" cy="66582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07814B4-3A70-47B1-C429-9E3CBDDBEB69}"/>
              </a:ext>
            </a:extLst>
          </p:cNvPr>
          <p:cNvSpPr txBox="1"/>
          <p:nvPr/>
        </p:nvSpPr>
        <p:spPr>
          <a:xfrm>
            <a:off x="764451" y="2157273"/>
            <a:ext cx="1777603" cy="646331"/>
          </a:xfrm>
          <a:prstGeom prst="rect">
            <a:avLst/>
          </a:prstGeom>
          <a:noFill/>
        </p:spPr>
        <p:txBody>
          <a:bodyPr wrap="none" rtlCol="0">
            <a:spAutoFit/>
          </a:bodyPr>
          <a:lstStyle/>
          <a:p>
            <a:r>
              <a:rPr lang="en-AU" b="1" dirty="0"/>
              <a:t>Pull Down Menu</a:t>
            </a:r>
          </a:p>
          <a:p>
            <a:endParaRPr lang="en-AU" dirty="0"/>
          </a:p>
        </p:txBody>
      </p:sp>
      <p:cxnSp>
        <p:nvCxnSpPr>
          <p:cNvPr id="9" name="Straight Arrow Connector 8">
            <a:extLst>
              <a:ext uri="{FF2B5EF4-FFF2-40B4-BE49-F238E27FC236}">
                <a16:creationId xmlns:a16="http://schemas.microsoft.com/office/drawing/2014/main" id="{1C818303-78BC-83C8-C603-0ECA85DD19CE}"/>
              </a:ext>
            </a:extLst>
          </p:cNvPr>
          <p:cNvCxnSpPr>
            <a:cxnSpLocks/>
          </p:cNvCxnSpPr>
          <p:nvPr/>
        </p:nvCxnSpPr>
        <p:spPr>
          <a:xfrm flipH="1" flipV="1">
            <a:off x="7679184" y="3258105"/>
            <a:ext cx="870012" cy="29296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016C071-B46F-E42C-4484-1CA34E16B900}"/>
              </a:ext>
            </a:extLst>
          </p:cNvPr>
          <p:cNvSpPr txBox="1"/>
          <p:nvPr/>
        </p:nvSpPr>
        <p:spPr>
          <a:xfrm>
            <a:off x="8673483" y="3551068"/>
            <a:ext cx="1912062" cy="369332"/>
          </a:xfrm>
          <a:prstGeom prst="rect">
            <a:avLst/>
          </a:prstGeom>
          <a:noFill/>
        </p:spPr>
        <p:txBody>
          <a:bodyPr wrap="none" rtlCol="0">
            <a:spAutoFit/>
          </a:bodyPr>
          <a:lstStyle/>
          <a:p>
            <a:r>
              <a:rPr lang="en-AU" b="1" dirty="0"/>
              <a:t>Thumb Nail Photo</a:t>
            </a:r>
          </a:p>
        </p:txBody>
      </p:sp>
    </p:spTree>
    <p:extLst>
      <p:ext uri="{BB962C8B-B14F-4D97-AF65-F5344CB8AC3E}">
        <p14:creationId xmlns:p14="http://schemas.microsoft.com/office/powerpoint/2010/main" val="687614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38BA95C0-A21E-84C5-5A82-56C54A20BA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130" t="17323" r="-1158" b="14375"/>
          <a:stretch>
            <a:fillRect/>
          </a:stretch>
        </p:blipFill>
        <p:spPr bwMode="auto">
          <a:xfrm>
            <a:off x="1227354" y="1268577"/>
            <a:ext cx="9912350" cy="55086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 Box 4">
            <a:extLst>
              <a:ext uri="{FF2B5EF4-FFF2-40B4-BE49-F238E27FC236}">
                <a16:creationId xmlns:a16="http://schemas.microsoft.com/office/drawing/2014/main" id="{5D6F8460-989A-3C0C-DCEA-E51E01F671A6}"/>
              </a:ext>
            </a:extLst>
          </p:cNvPr>
          <p:cNvSpPr txBox="1">
            <a:spLocks noChangeArrowheads="1"/>
          </p:cNvSpPr>
          <p:nvPr/>
        </p:nvSpPr>
        <p:spPr bwMode="auto">
          <a:xfrm>
            <a:off x="1941729" y="2729077"/>
            <a:ext cx="673100" cy="914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Single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LED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Text Box 5">
            <a:extLst>
              <a:ext uri="{FF2B5EF4-FFF2-40B4-BE49-F238E27FC236}">
                <a16:creationId xmlns:a16="http://schemas.microsoft.com/office/drawing/2014/main" id="{4AEF9E37-3D82-A5B6-828C-194F913CCD2B}"/>
              </a:ext>
            </a:extLst>
          </p:cNvPr>
          <p:cNvSpPr txBox="1">
            <a:spLocks noChangeArrowheads="1"/>
          </p:cNvSpPr>
          <p:nvPr/>
        </p:nvSpPr>
        <p:spPr bwMode="auto">
          <a:xfrm>
            <a:off x="3341904" y="2456027"/>
            <a:ext cx="939800" cy="15097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     LDR</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100" b="1" i="0" u="none" strike="noStrike" cap="none" normalizeH="0" baseline="0">
                <a:ln>
                  <a:noFill/>
                </a:ln>
                <a:solidFill>
                  <a:srgbClr val="000000"/>
                </a:solidFill>
                <a:effectLst/>
                <a:latin typeface="Calibri" panose="020F0502020204030204" pitchFamily="34" charset="0"/>
              </a:rPr>
              <a:t>- Light</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100" b="1" i="0" u="none" strike="noStrike" cap="none" normalizeH="0" baseline="0">
                <a:ln>
                  <a:noFill/>
                </a:ln>
                <a:solidFill>
                  <a:srgbClr val="000000"/>
                </a:solidFill>
                <a:effectLst/>
                <a:latin typeface="Calibri" panose="020F0502020204030204" pitchFamily="34" charset="0"/>
              </a:rPr>
              <a:t>Dependent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100" b="1" i="0" u="none" strike="noStrike" cap="none" normalizeH="0" baseline="0">
                <a:ln>
                  <a:noFill/>
                </a:ln>
                <a:solidFill>
                  <a:srgbClr val="000000"/>
                </a:solidFill>
                <a:effectLst/>
                <a:latin typeface="Calibri" panose="020F0502020204030204" pitchFamily="34" charset="0"/>
              </a:rPr>
              <a:t>Resistor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 Box 6">
            <a:extLst>
              <a:ext uri="{FF2B5EF4-FFF2-40B4-BE49-F238E27FC236}">
                <a16:creationId xmlns:a16="http://schemas.microsoft.com/office/drawing/2014/main" id="{FE740935-7151-03F0-F773-DDE87EF702AD}"/>
              </a:ext>
            </a:extLst>
          </p:cNvPr>
          <p:cNvSpPr txBox="1">
            <a:spLocks noChangeArrowheads="1"/>
          </p:cNvSpPr>
          <p:nvPr/>
        </p:nvSpPr>
        <p:spPr bwMode="auto">
          <a:xfrm>
            <a:off x="2633879" y="2630652"/>
            <a:ext cx="673100" cy="914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Push Button Switch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7">
            <a:extLst>
              <a:ext uri="{FF2B5EF4-FFF2-40B4-BE49-F238E27FC236}">
                <a16:creationId xmlns:a16="http://schemas.microsoft.com/office/drawing/2014/main" id="{5DF599B6-5137-D482-297C-7408364BB0EE}"/>
              </a:ext>
            </a:extLst>
          </p:cNvPr>
          <p:cNvSpPr txBox="1">
            <a:spLocks noChangeArrowheads="1"/>
          </p:cNvSpPr>
          <p:nvPr/>
        </p:nvSpPr>
        <p:spPr bwMode="auto">
          <a:xfrm>
            <a:off x="4126129" y="2690977"/>
            <a:ext cx="1168400" cy="914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Potentiometer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 Box 8">
            <a:extLst>
              <a:ext uri="{FF2B5EF4-FFF2-40B4-BE49-F238E27FC236}">
                <a16:creationId xmlns:a16="http://schemas.microsoft.com/office/drawing/2014/main" id="{A4E9E116-109E-E2A3-82C4-7CC46E6B68D0}"/>
              </a:ext>
            </a:extLst>
          </p:cNvPr>
          <p:cNvSpPr txBox="1">
            <a:spLocks noChangeArrowheads="1"/>
          </p:cNvSpPr>
          <p:nvPr/>
        </p:nvSpPr>
        <p:spPr bwMode="auto">
          <a:xfrm>
            <a:off x="5294529" y="2856077"/>
            <a:ext cx="1168400" cy="9525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Ultra Sonic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Sensor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 Box 9">
            <a:extLst>
              <a:ext uri="{FF2B5EF4-FFF2-40B4-BE49-F238E27FC236}">
                <a16:creationId xmlns:a16="http://schemas.microsoft.com/office/drawing/2014/main" id="{47B4382C-AB63-5824-9481-E7503CE1D3B9}"/>
              </a:ext>
            </a:extLst>
          </p:cNvPr>
          <p:cNvSpPr txBox="1">
            <a:spLocks noChangeArrowheads="1"/>
          </p:cNvSpPr>
          <p:nvPr/>
        </p:nvSpPr>
        <p:spPr bwMode="auto">
          <a:xfrm>
            <a:off x="6456579" y="2640177"/>
            <a:ext cx="1168400" cy="9525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Piezo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Sounder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X 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 Box 10">
            <a:extLst>
              <a:ext uri="{FF2B5EF4-FFF2-40B4-BE49-F238E27FC236}">
                <a16:creationId xmlns:a16="http://schemas.microsoft.com/office/drawing/2014/main" id="{C1239AD8-4CF7-9A6F-7C42-736B1108A6CC}"/>
              </a:ext>
            </a:extLst>
          </p:cNvPr>
          <p:cNvSpPr txBox="1">
            <a:spLocks noChangeArrowheads="1"/>
          </p:cNvSpPr>
          <p:nvPr/>
        </p:nvSpPr>
        <p:spPr bwMode="auto">
          <a:xfrm>
            <a:off x="7380504" y="2613190"/>
            <a:ext cx="1228725" cy="9525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10 Coloured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LED Light Bar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 Box 11">
            <a:extLst>
              <a:ext uri="{FF2B5EF4-FFF2-40B4-BE49-F238E27FC236}">
                <a16:creationId xmlns:a16="http://schemas.microsoft.com/office/drawing/2014/main" id="{2947C99F-36CB-EAF0-CD9C-EB3869B7F6FA}"/>
              </a:ext>
            </a:extLst>
          </p:cNvPr>
          <p:cNvSpPr txBox="1">
            <a:spLocks noChangeArrowheads="1"/>
          </p:cNvSpPr>
          <p:nvPr/>
        </p:nvSpPr>
        <p:spPr bwMode="auto">
          <a:xfrm>
            <a:off x="8842591" y="2402052"/>
            <a:ext cx="1168400" cy="9525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17 Coloured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LED Light Bar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 Box 12">
            <a:extLst>
              <a:ext uri="{FF2B5EF4-FFF2-40B4-BE49-F238E27FC236}">
                <a16:creationId xmlns:a16="http://schemas.microsoft.com/office/drawing/2014/main" id="{B67CF309-4505-7CE7-58C5-75DF06749C1E}"/>
              </a:ext>
            </a:extLst>
          </p:cNvPr>
          <p:cNvSpPr txBox="1">
            <a:spLocks noChangeArrowheads="1"/>
          </p:cNvSpPr>
          <p:nvPr/>
        </p:nvSpPr>
        <p:spPr bwMode="auto">
          <a:xfrm>
            <a:off x="1227354" y="112877"/>
            <a:ext cx="9750425" cy="1612900"/>
          </a:xfrm>
          <a:prstGeom prst="rect">
            <a:avLst/>
          </a:prstGeom>
          <a:solidFill>
            <a:srgbClr val="D7AEC2"/>
          </a:solidFill>
          <a:ln w="317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3600" b="1" i="0" u="none" strike="noStrike" cap="none" normalizeH="0" baseline="0">
                <a:ln>
                  <a:noFill/>
                </a:ln>
                <a:solidFill>
                  <a:srgbClr val="000000"/>
                </a:solidFill>
                <a:effectLst/>
                <a:latin typeface="Calibri" panose="020F0502020204030204" pitchFamily="34" charset="0"/>
              </a:rPr>
              <a:t>Pat’s “Plug &amp; Code” 20 Arduino Activities Sheet</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800" b="1" i="0" u="none" strike="noStrike" cap="none" normalizeH="0" baseline="0">
                <a:ln>
                  <a:noFill/>
                </a:ln>
                <a:solidFill>
                  <a:srgbClr val="000000"/>
                </a:solidFill>
                <a:effectLst/>
                <a:latin typeface="Calibri" panose="020F0502020204030204" pitchFamily="34" charset="0"/>
              </a:rPr>
              <a:t>—  Uses Inputs, Outputs, Serial Monitor and Serial Plotter plus changing some of the Sketch Code.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1037" name="AutoShape 13">
            <a:extLst>
              <a:ext uri="{FF2B5EF4-FFF2-40B4-BE49-F238E27FC236}">
                <a16:creationId xmlns:a16="http://schemas.microsoft.com/office/drawing/2014/main" id="{94113EEB-9077-8E14-CEF6-3ED4C81447D2}"/>
              </a:ext>
            </a:extLst>
          </p:cNvPr>
          <p:cNvCxnSpPr>
            <a:cxnSpLocks noChangeShapeType="1"/>
          </p:cNvCxnSpPr>
          <p:nvPr/>
        </p:nvCxnSpPr>
        <p:spPr bwMode="auto">
          <a:xfrm>
            <a:off x="1619466" y="2175040"/>
            <a:ext cx="0" cy="403225"/>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38" name="AutoShape 14">
            <a:extLst>
              <a:ext uri="{FF2B5EF4-FFF2-40B4-BE49-F238E27FC236}">
                <a16:creationId xmlns:a16="http://schemas.microsoft.com/office/drawing/2014/main" id="{E64EA6A6-2F66-E2C3-439A-372C20F8723B}"/>
              </a:ext>
            </a:extLst>
          </p:cNvPr>
          <p:cNvCxnSpPr>
            <a:cxnSpLocks noChangeShapeType="1"/>
          </p:cNvCxnSpPr>
          <p:nvPr/>
        </p:nvCxnSpPr>
        <p:spPr bwMode="auto">
          <a:xfrm>
            <a:off x="8742579" y="2214727"/>
            <a:ext cx="0" cy="404813"/>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39" name="AutoShape 15">
            <a:extLst>
              <a:ext uri="{FF2B5EF4-FFF2-40B4-BE49-F238E27FC236}">
                <a16:creationId xmlns:a16="http://schemas.microsoft.com/office/drawing/2014/main" id="{F42F707E-B865-835B-3C94-33991C15B84F}"/>
              </a:ext>
            </a:extLst>
          </p:cNvPr>
          <p:cNvCxnSpPr>
            <a:cxnSpLocks noChangeShapeType="1"/>
          </p:cNvCxnSpPr>
          <p:nvPr/>
        </p:nvCxnSpPr>
        <p:spPr bwMode="auto">
          <a:xfrm>
            <a:off x="1622641" y="2189327"/>
            <a:ext cx="7110413" cy="36513"/>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40" name="AutoShape 16">
            <a:extLst>
              <a:ext uri="{FF2B5EF4-FFF2-40B4-BE49-F238E27FC236}">
                <a16:creationId xmlns:a16="http://schemas.microsoft.com/office/drawing/2014/main" id="{7C493B31-81AC-490E-0979-376F90DEAE67}"/>
              </a:ext>
            </a:extLst>
          </p:cNvPr>
          <p:cNvCxnSpPr>
            <a:cxnSpLocks noChangeShapeType="1"/>
          </p:cNvCxnSpPr>
          <p:nvPr/>
        </p:nvCxnSpPr>
        <p:spPr bwMode="auto">
          <a:xfrm>
            <a:off x="8856879" y="2225840"/>
            <a:ext cx="0" cy="404812"/>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41" name="AutoShape 17">
            <a:extLst>
              <a:ext uri="{FF2B5EF4-FFF2-40B4-BE49-F238E27FC236}">
                <a16:creationId xmlns:a16="http://schemas.microsoft.com/office/drawing/2014/main" id="{60222196-89C3-0108-F108-4545989EAFB6}"/>
              </a:ext>
            </a:extLst>
          </p:cNvPr>
          <p:cNvCxnSpPr>
            <a:cxnSpLocks noChangeShapeType="1"/>
          </p:cNvCxnSpPr>
          <p:nvPr/>
        </p:nvCxnSpPr>
        <p:spPr bwMode="auto">
          <a:xfrm>
            <a:off x="9993529" y="2209965"/>
            <a:ext cx="0" cy="403225"/>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42" name="AutoShape 18">
            <a:extLst>
              <a:ext uri="{FF2B5EF4-FFF2-40B4-BE49-F238E27FC236}">
                <a16:creationId xmlns:a16="http://schemas.microsoft.com/office/drawing/2014/main" id="{060B9D31-17B4-2DFA-498C-D502F4CF8FD2}"/>
              </a:ext>
            </a:extLst>
          </p:cNvPr>
          <p:cNvCxnSpPr>
            <a:cxnSpLocks noChangeShapeType="1"/>
          </p:cNvCxnSpPr>
          <p:nvPr/>
        </p:nvCxnSpPr>
        <p:spPr bwMode="auto">
          <a:xfrm flipV="1">
            <a:off x="8842591" y="2224252"/>
            <a:ext cx="1138238" cy="3175"/>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2" name="Text Box 19">
            <a:extLst>
              <a:ext uri="{FF2B5EF4-FFF2-40B4-BE49-F238E27FC236}">
                <a16:creationId xmlns:a16="http://schemas.microsoft.com/office/drawing/2014/main" id="{48E34CB2-3D7A-2EA5-6CA9-D2EA2D0DB9B0}"/>
              </a:ext>
            </a:extLst>
          </p:cNvPr>
          <p:cNvSpPr txBox="1">
            <a:spLocks noChangeArrowheads="1"/>
          </p:cNvSpPr>
          <p:nvPr/>
        </p:nvSpPr>
        <p:spPr bwMode="auto">
          <a:xfrm>
            <a:off x="2972016" y="1717840"/>
            <a:ext cx="4994275" cy="914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000" b="1" i="0" u="none" strike="noStrike" cap="none" normalizeH="0" baseline="0">
                <a:ln>
                  <a:noFill/>
                </a:ln>
                <a:solidFill>
                  <a:srgbClr val="000000"/>
                </a:solidFill>
                <a:effectLst/>
                <a:latin typeface="Calibri" panose="020F0502020204030204" pitchFamily="34" charset="0"/>
              </a:rPr>
              <a:t>9 Items in Pat’s “Plug &amp; Code Sheet”  kit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Text Box 20">
            <a:extLst>
              <a:ext uri="{FF2B5EF4-FFF2-40B4-BE49-F238E27FC236}">
                <a16:creationId xmlns:a16="http://schemas.microsoft.com/office/drawing/2014/main" id="{098789E9-DF4F-C343-7459-BF5B66A44924}"/>
              </a:ext>
            </a:extLst>
          </p:cNvPr>
          <p:cNvSpPr txBox="1">
            <a:spLocks noChangeArrowheads="1"/>
          </p:cNvSpPr>
          <p:nvPr/>
        </p:nvSpPr>
        <p:spPr bwMode="auto">
          <a:xfrm>
            <a:off x="8674316" y="1725777"/>
            <a:ext cx="1646238" cy="914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000" b="1" i="0" u="none" strike="noStrike" cap="none" normalizeH="0" baseline="0">
                <a:ln>
                  <a:noFill/>
                </a:ln>
                <a:solidFill>
                  <a:srgbClr val="000000"/>
                </a:solidFill>
                <a:effectLst/>
                <a:latin typeface="Calibri" panose="020F0502020204030204" pitchFamily="34" charset="0"/>
              </a:rPr>
              <a:t>Share around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Text Box 21">
            <a:extLst>
              <a:ext uri="{FF2B5EF4-FFF2-40B4-BE49-F238E27FC236}">
                <a16:creationId xmlns:a16="http://schemas.microsoft.com/office/drawing/2014/main" id="{44821929-2628-1230-A02B-9C87A9E282DD}"/>
              </a:ext>
            </a:extLst>
          </p:cNvPr>
          <p:cNvSpPr txBox="1">
            <a:spLocks noChangeArrowheads="1"/>
          </p:cNvSpPr>
          <p:nvPr/>
        </p:nvSpPr>
        <p:spPr bwMode="auto">
          <a:xfrm>
            <a:off x="9166441" y="1386052"/>
            <a:ext cx="1839913" cy="2746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1" i="0" u="none" strike="noStrike" cap="none" normalizeH="0" baseline="0">
                <a:ln>
                  <a:noFill/>
                </a:ln>
                <a:solidFill>
                  <a:srgbClr val="000000"/>
                </a:solidFill>
                <a:effectLst/>
                <a:latin typeface="Calibri" panose="020F0502020204030204" pitchFamily="34" charset="0"/>
              </a:rPr>
              <a:t>Pat McMahon V1—28/6/2022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65702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B50FFA81-9BA1-4408-BAA5-E81872BDDB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215" y="696913"/>
            <a:ext cx="9626600" cy="51419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 Box 3">
            <a:extLst>
              <a:ext uri="{FF2B5EF4-FFF2-40B4-BE49-F238E27FC236}">
                <a16:creationId xmlns:a16="http://schemas.microsoft.com/office/drawing/2014/main" id="{68666576-4555-4389-863D-DB56F0C0C0B1}"/>
              </a:ext>
            </a:extLst>
          </p:cNvPr>
          <p:cNvSpPr txBox="1">
            <a:spLocks noChangeArrowheads="1"/>
          </p:cNvSpPr>
          <p:nvPr/>
        </p:nvSpPr>
        <p:spPr bwMode="auto">
          <a:xfrm>
            <a:off x="2684140" y="1588"/>
            <a:ext cx="7197725" cy="6556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3600" b="1" i="0" u="none" strike="noStrike" cap="none" normalizeH="0" baseline="0">
                <a:ln>
                  <a:noFill/>
                </a:ln>
                <a:solidFill>
                  <a:srgbClr val="000000"/>
                </a:solidFill>
                <a:effectLst/>
                <a:latin typeface="Calibri" panose="020F0502020204030204" pitchFamily="34" charset="0"/>
              </a:rPr>
              <a:t>Some of the popular Arduino Boards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 Box 4">
            <a:extLst>
              <a:ext uri="{FF2B5EF4-FFF2-40B4-BE49-F238E27FC236}">
                <a16:creationId xmlns:a16="http://schemas.microsoft.com/office/drawing/2014/main" id="{AD913A1D-2C40-4939-8721-281233AD2343}"/>
              </a:ext>
            </a:extLst>
          </p:cNvPr>
          <p:cNvSpPr txBox="1">
            <a:spLocks noChangeArrowheads="1"/>
          </p:cNvSpPr>
          <p:nvPr/>
        </p:nvSpPr>
        <p:spPr bwMode="auto">
          <a:xfrm>
            <a:off x="1747515" y="5680075"/>
            <a:ext cx="2463800" cy="10699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2200" b="1" i="0" u="none" strike="noStrike" cap="none" normalizeH="0" baseline="0">
                <a:ln>
                  <a:noFill/>
                </a:ln>
                <a:solidFill>
                  <a:srgbClr val="000000"/>
                </a:solidFill>
                <a:effectLst/>
                <a:latin typeface="Calibri" panose="020F0502020204030204" pitchFamily="34" charset="0"/>
              </a:rPr>
              <a:t>Mega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100" b="1" i="0" u="none" strike="noStrike" cap="none" normalizeH="0" baseline="0">
                <a:ln>
                  <a:noFill/>
                </a:ln>
                <a:solidFill>
                  <a:srgbClr val="000000"/>
                </a:solidFill>
                <a:effectLst/>
                <a:latin typeface="Calibri" panose="020F0502020204030204" pitchFamily="34" charset="0"/>
              </a:rPr>
              <a:t>16 Analog-54 i/o Digital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100" b="1" i="0" u="none" strike="noStrike" cap="none" normalizeH="0" baseline="0">
                <a:ln>
                  <a:noFill/>
                </a:ln>
                <a:solidFill>
                  <a:srgbClr val="000000"/>
                </a:solidFill>
                <a:effectLst/>
                <a:latin typeface="Calibri" panose="020F0502020204030204" pitchFamily="34" charset="0"/>
              </a:rPr>
              <a:t>70 Pins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Text Box 5">
            <a:extLst>
              <a:ext uri="{FF2B5EF4-FFF2-40B4-BE49-F238E27FC236}">
                <a16:creationId xmlns:a16="http://schemas.microsoft.com/office/drawing/2014/main" id="{24509464-961F-467A-8698-E53B3F38FF58}"/>
              </a:ext>
            </a:extLst>
          </p:cNvPr>
          <p:cNvSpPr txBox="1">
            <a:spLocks noChangeArrowheads="1"/>
          </p:cNvSpPr>
          <p:nvPr/>
        </p:nvSpPr>
        <p:spPr bwMode="auto">
          <a:xfrm>
            <a:off x="4960615" y="5689600"/>
            <a:ext cx="2463800" cy="10715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2200" b="1" i="0" u="none" strike="noStrike" cap="none" normalizeH="0" baseline="0">
                <a:ln>
                  <a:noFill/>
                </a:ln>
                <a:solidFill>
                  <a:srgbClr val="000000"/>
                </a:solidFill>
                <a:effectLst/>
                <a:latin typeface="Calibri" panose="020F0502020204030204" pitchFamily="34" charset="0"/>
              </a:rPr>
              <a:t>Uno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100" b="1" i="0" u="none" strike="noStrike" cap="none" normalizeH="0" baseline="0">
                <a:ln>
                  <a:noFill/>
                </a:ln>
                <a:solidFill>
                  <a:srgbClr val="000000"/>
                </a:solidFill>
                <a:effectLst/>
                <a:latin typeface="Calibri" panose="020F0502020204030204" pitchFamily="34" charset="0"/>
              </a:rPr>
              <a:t>6 Analog-14 i/o Digital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100" b="1" i="0" u="none" strike="noStrike" cap="none" normalizeH="0" baseline="0">
                <a:ln>
                  <a:noFill/>
                </a:ln>
                <a:solidFill>
                  <a:srgbClr val="000000"/>
                </a:solidFill>
                <a:effectLst/>
                <a:latin typeface="Calibri" panose="020F0502020204030204" pitchFamily="34" charset="0"/>
              </a:rPr>
              <a:t>20  Pins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 Box 6">
            <a:extLst>
              <a:ext uri="{FF2B5EF4-FFF2-40B4-BE49-F238E27FC236}">
                <a16:creationId xmlns:a16="http://schemas.microsoft.com/office/drawing/2014/main" id="{644CBF05-A377-4872-9FFD-9FFA2D375815}"/>
              </a:ext>
            </a:extLst>
          </p:cNvPr>
          <p:cNvSpPr txBox="1">
            <a:spLocks noChangeArrowheads="1"/>
          </p:cNvSpPr>
          <p:nvPr/>
        </p:nvSpPr>
        <p:spPr bwMode="auto">
          <a:xfrm>
            <a:off x="7743503" y="5672138"/>
            <a:ext cx="1535112" cy="10858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2200" b="1" i="0" u="none" strike="noStrike" cap="none" normalizeH="0" baseline="0" dirty="0">
                <a:ln>
                  <a:noFill/>
                </a:ln>
                <a:solidFill>
                  <a:srgbClr val="000000"/>
                </a:solidFill>
                <a:effectLst/>
                <a:latin typeface="Calibri" panose="020F0502020204030204" pitchFamily="34" charset="0"/>
              </a:rPr>
              <a:t>Nano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200" b="1" i="0" u="none" strike="noStrike" cap="none" normalizeH="0" baseline="0" dirty="0">
                <a:ln>
                  <a:noFill/>
                </a:ln>
                <a:solidFill>
                  <a:srgbClr val="000000"/>
                </a:solidFill>
                <a:effectLst/>
                <a:latin typeface="Calibri" panose="020F0502020204030204" pitchFamily="34" charset="0"/>
              </a:rPr>
              <a:t>8 Analog-14 </a:t>
            </a:r>
            <a:r>
              <a:rPr kumimoji="0" lang="en-AU" altLang="en-US" sz="1200" b="1" i="0" u="none" strike="noStrike" cap="none" normalizeH="0" baseline="0" dirty="0" err="1">
                <a:ln>
                  <a:noFill/>
                </a:ln>
                <a:solidFill>
                  <a:srgbClr val="000000"/>
                </a:solidFill>
                <a:effectLst/>
                <a:latin typeface="Calibri" panose="020F0502020204030204" pitchFamily="34" charset="0"/>
              </a:rPr>
              <a:t>i</a:t>
            </a:r>
            <a:r>
              <a:rPr kumimoji="0" lang="en-AU" altLang="en-US" sz="1200" b="1" i="0" u="none" strike="noStrike" cap="none" normalizeH="0" baseline="0" dirty="0">
                <a:ln>
                  <a:noFill/>
                </a:ln>
                <a:solidFill>
                  <a:srgbClr val="000000"/>
                </a:solidFill>
                <a:effectLst/>
                <a:latin typeface="Calibri" panose="020F0502020204030204" pitchFamily="34" charset="0"/>
              </a:rPr>
              <a:t>/o Digital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200" b="1" i="0" u="none" strike="noStrike" cap="none" normalizeH="0" baseline="0" dirty="0">
                <a:ln>
                  <a:noFill/>
                </a:ln>
                <a:solidFill>
                  <a:srgbClr val="000000"/>
                </a:solidFill>
                <a:effectLst/>
                <a:latin typeface="Calibri" panose="020F0502020204030204" pitchFamily="34" charset="0"/>
              </a:rPr>
              <a:t>22 Pins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 Box 7">
            <a:extLst>
              <a:ext uri="{FF2B5EF4-FFF2-40B4-BE49-F238E27FC236}">
                <a16:creationId xmlns:a16="http://schemas.microsoft.com/office/drawing/2014/main" id="{BFB16098-DBBD-45FA-95F5-1F8C1CA17A51}"/>
              </a:ext>
            </a:extLst>
          </p:cNvPr>
          <p:cNvSpPr txBox="1">
            <a:spLocks noChangeArrowheads="1"/>
          </p:cNvSpPr>
          <p:nvPr/>
        </p:nvSpPr>
        <p:spPr bwMode="auto">
          <a:xfrm>
            <a:off x="9278615" y="5665788"/>
            <a:ext cx="1903413" cy="10461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2200" b="1" i="0" u="none" strike="noStrike" cap="none" normalizeH="0" baseline="0">
                <a:ln>
                  <a:noFill/>
                </a:ln>
                <a:solidFill>
                  <a:srgbClr val="000000"/>
                </a:solidFill>
                <a:effectLst/>
                <a:latin typeface="Calibri" panose="020F0502020204030204" pitchFamily="34" charset="0"/>
              </a:rPr>
              <a:t>Mini Pro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200" b="1" i="0" u="none" strike="noStrike" cap="none" normalizeH="0" baseline="0">
                <a:ln>
                  <a:noFill/>
                </a:ln>
                <a:solidFill>
                  <a:srgbClr val="000000"/>
                </a:solidFill>
                <a:effectLst/>
                <a:latin typeface="Calibri" panose="020F0502020204030204" pitchFamily="34" charset="0"/>
              </a:rPr>
              <a:t>6 Analog-14 i/o Digital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200" b="1" i="0" u="none" strike="noStrike" cap="none" normalizeH="0" baseline="0">
                <a:ln>
                  <a:noFill/>
                </a:ln>
                <a:solidFill>
                  <a:srgbClr val="000000"/>
                </a:solidFill>
                <a:effectLst/>
                <a:latin typeface="Calibri" panose="020F0502020204030204" pitchFamily="34" charset="0"/>
              </a:rPr>
              <a:t>20 Pins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 Box 8">
            <a:extLst>
              <a:ext uri="{FF2B5EF4-FFF2-40B4-BE49-F238E27FC236}">
                <a16:creationId xmlns:a16="http://schemas.microsoft.com/office/drawing/2014/main" id="{42265323-BBB7-415C-89A9-901D8140A05F}"/>
              </a:ext>
            </a:extLst>
          </p:cNvPr>
          <p:cNvSpPr txBox="1">
            <a:spLocks noChangeArrowheads="1"/>
          </p:cNvSpPr>
          <p:nvPr/>
        </p:nvSpPr>
        <p:spPr bwMode="auto">
          <a:xfrm>
            <a:off x="1501453" y="611188"/>
            <a:ext cx="2759075" cy="5000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External  DC Power Jack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8201" name="AutoShape 9">
            <a:extLst>
              <a:ext uri="{FF2B5EF4-FFF2-40B4-BE49-F238E27FC236}">
                <a16:creationId xmlns:a16="http://schemas.microsoft.com/office/drawing/2014/main" id="{65477ACE-97F9-45B5-9CC7-07A655439D3A}"/>
              </a:ext>
            </a:extLst>
          </p:cNvPr>
          <p:cNvCxnSpPr>
            <a:cxnSpLocks noChangeShapeType="1"/>
          </p:cNvCxnSpPr>
          <p:nvPr/>
        </p:nvCxnSpPr>
        <p:spPr bwMode="auto">
          <a:xfrm flipH="1">
            <a:off x="2242815" y="884238"/>
            <a:ext cx="323850" cy="409575"/>
          </a:xfrm>
          <a:prstGeom prst="straightConnector1">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8202" name="AutoShape 10">
            <a:extLst>
              <a:ext uri="{FF2B5EF4-FFF2-40B4-BE49-F238E27FC236}">
                <a16:creationId xmlns:a16="http://schemas.microsoft.com/office/drawing/2014/main" id="{6873DAE0-DF05-4E7E-B88D-E481AA03F8F1}"/>
              </a:ext>
            </a:extLst>
          </p:cNvPr>
          <p:cNvCxnSpPr>
            <a:cxnSpLocks noChangeShapeType="1"/>
          </p:cNvCxnSpPr>
          <p:nvPr/>
        </p:nvCxnSpPr>
        <p:spPr bwMode="auto">
          <a:xfrm>
            <a:off x="2626990" y="892175"/>
            <a:ext cx="2549525" cy="1806575"/>
          </a:xfrm>
          <a:prstGeom prst="straightConnector1">
            <a:avLst/>
          </a:prstGeom>
          <a:noFill/>
          <a:ln w="571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8" name="Text Box 11">
            <a:extLst>
              <a:ext uri="{FF2B5EF4-FFF2-40B4-BE49-F238E27FC236}">
                <a16:creationId xmlns:a16="http://schemas.microsoft.com/office/drawing/2014/main" id="{33525C9E-BC9E-42C4-93C9-1A5884E5516B}"/>
              </a:ext>
            </a:extLst>
          </p:cNvPr>
          <p:cNvSpPr txBox="1">
            <a:spLocks noChangeArrowheads="1"/>
          </p:cNvSpPr>
          <p:nvPr/>
        </p:nvSpPr>
        <p:spPr bwMode="auto">
          <a:xfrm>
            <a:off x="5519415" y="1293813"/>
            <a:ext cx="1231900" cy="5000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USB A-B Cable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8204" name="AutoShape 12">
            <a:extLst>
              <a:ext uri="{FF2B5EF4-FFF2-40B4-BE49-F238E27FC236}">
                <a16:creationId xmlns:a16="http://schemas.microsoft.com/office/drawing/2014/main" id="{82339457-2A2C-4A70-B43C-422A066C611F}"/>
              </a:ext>
            </a:extLst>
          </p:cNvPr>
          <p:cNvCxnSpPr>
            <a:cxnSpLocks noChangeShapeType="1"/>
          </p:cNvCxnSpPr>
          <p:nvPr/>
        </p:nvCxnSpPr>
        <p:spPr bwMode="auto">
          <a:xfrm flipH="1" flipV="1">
            <a:off x="4028753" y="1014413"/>
            <a:ext cx="1355725" cy="441325"/>
          </a:xfrm>
          <a:prstGeom prst="straightConnector1">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8205" name="AutoShape 13">
            <a:extLst>
              <a:ext uri="{FF2B5EF4-FFF2-40B4-BE49-F238E27FC236}">
                <a16:creationId xmlns:a16="http://schemas.microsoft.com/office/drawing/2014/main" id="{BBEFFDE8-06B6-4BC5-990D-153B83653585}"/>
              </a:ext>
            </a:extLst>
          </p:cNvPr>
          <p:cNvCxnSpPr>
            <a:cxnSpLocks noChangeShapeType="1"/>
          </p:cNvCxnSpPr>
          <p:nvPr/>
        </p:nvCxnSpPr>
        <p:spPr bwMode="auto">
          <a:xfrm>
            <a:off x="6327453" y="1547813"/>
            <a:ext cx="441325" cy="1031875"/>
          </a:xfrm>
          <a:prstGeom prst="straightConnector1">
            <a:avLst/>
          </a:prstGeom>
          <a:noFill/>
          <a:ln w="57150" algn="ctr">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9" name="Text Box 14">
            <a:extLst>
              <a:ext uri="{FF2B5EF4-FFF2-40B4-BE49-F238E27FC236}">
                <a16:creationId xmlns:a16="http://schemas.microsoft.com/office/drawing/2014/main" id="{2F46C82F-60AE-4238-B22B-ED3F600533DF}"/>
              </a:ext>
            </a:extLst>
          </p:cNvPr>
          <p:cNvSpPr txBox="1">
            <a:spLocks noChangeArrowheads="1"/>
          </p:cNvSpPr>
          <p:nvPr/>
        </p:nvSpPr>
        <p:spPr bwMode="auto">
          <a:xfrm>
            <a:off x="7872090" y="2279650"/>
            <a:ext cx="1952625" cy="5476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USB A-Micro B Cable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No external Power Jack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8207" name="AutoShape 15">
            <a:extLst>
              <a:ext uri="{FF2B5EF4-FFF2-40B4-BE49-F238E27FC236}">
                <a16:creationId xmlns:a16="http://schemas.microsoft.com/office/drawing/2014/main" id="{74F8738A-4379-4284-BEFB-88FDC322A083}"/>
              </a:ext>
            </a:extLst>
          </p:cNvPr>
          <p:cNvCxnSpPr>
            <a:cxnSpLocks noChangeShapeType="1"/>
          </p:cNvCxnSpPr>
          <p:nvPr/>
        </p:nvCxnSpPr>
        <p:spPr bwMode="auto">
          <a:xfrm flipH="1">
            <a:off x="8662665" y="2763838"/>
            <a:ext cx="85725" cy="587375"/>
          </a:xfrm>
          <a:prstGeom prst="straightConnector1">
            <a:avLst/>
          </a:prstGeom>
          <a:noFill/>
          <a:ln w="57150" algn="ctr">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0" name="Text Box 16">
            <a:extLst>
              <a:ext uri="{FF2B5EF4-FFF2-40B4-BE49-F238E27FC236}">
                <a16:creationId xmlns:a16="http://schemas.microsoft.com/office/drawing/2014/main" id="{04C40BD2-AC5B-4C6C-B065-95C1952C6336}"/>
              </a:ext>
            </a:extLst>
          </p:cNvPr>
          <p:cNvSpPr txBox="1">
            <a:spLocks noChangeArrowheads="1"/>
          </p:cNvSpPr>
          <p:nvPr/>
        </p:nvSpPr>
        <p:spPr bwMode="auto">
          <a:xfrm>
            <a:off x="9504040" y="2827338"/>
            <a:ext cx="1501775" cy="12207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rgbClr val="000000"/>
                </a:solidFill>
                <a:effectLst/>
                <a:latin typeface="Calibri" panose="020F0502020204030204" pitchFamily="34" charset="0"/>
              </a:rPr>
              <a:t>Has to be put onto a Bread Board to be powered and programmed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209" name="Picture 17">
            <a:extLst>
              <a:ext uri="{FF2B5EF4-FFF2-40B4-BE49-F238E27FC236}">
                <a16:creationId xmlns:a16="http://schemas.microsoft.com/office/drawing/2014/main" id="{A277B930-791D-4537-ACB1-7A5CCF19A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2090" y="657225"/>
            <a:ext cx="2900363" cy="13747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620151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5B8331-B2A2-47EF-8BC0-13EEA8CF0126}"/>
              </a:ext>
            </a:extLst>
          </p:cNvPr>
          <p:cNvPicPr>
            <a:picLocks noChangeAspect="1"/>
          </p:cNvPicPr>
          <p:nvPr/>
        </p:nvPicPr>
        <p:blipFill>
          <a:blip r:embed="rId2"/>
          <a:stretch>
            <a:fillRect/>
          </a:stretch>
        </p:blipFill>
        <p:spPr>
          <a:xfrm>
            <a:off x="304986" y="0"/>
            <a:ext cx="4715500" cy="6911492"/>
          </a:xfrm>
          <a:prstGeom prst="rect">
            <a:avLst/>
          </a:prstGeom>
        </p:spPr>
      </p:pic>
      <p:pic>
        <p:nvPicPr>
          <p:cNvPr id="5" name="Picture 4">
            <a:extLst>
              <a:ext uri="{FF2B5EF4-FFF2-40B4-BE49-F238E27FC236}">
                <a16:creationId xmlns:a16="http://schemas.microsoft.com/office/drawing/2014/main" id="{A93CD2EA-3866-4CF4-AFB3-807EED2F5739}"/>
              </a:ext>
            </a:extLst>
          </p:cNvPr>
          <p:cNvPicPr>
            <a:picLocks noChangeAspect="1"/>
          </p:cNvPicPr>
          <p:nvPr/>
        </p:nvPicPr>
        <p:blipFill>
          <a:blip r:embed="rId3"/>
          <a:stretch>
            <a:fillRect/>
          </a:stretch>
        </p:blipFill>
        <p:spPr>
          <a:xfrm>
            <a:off x="6260071" y="79898"/>
            <a:ext cx="4660562" cy="6778101"/>
          </a:xfrm>
          <a:prstGeom prst="rect">
            <a:avLst/>
          </a:prstGeom>
        </p:spPr>
      </p:pic>
    </p:spTree>
    <p:extLst>
      <p:ext uri="{BB962C8B-B14F-4D97-AF65-F5344CB8AC3E}">
        <p14:creationId xmlns:p14="http://schemas.microsoft.com/office/powerpoint/2010/main" val="2449175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61331F-32C3-41BD-9A23-93408878D0CE}"/>
              </a:ext>
            </a:extLst>
          </p:cNvPr>
          <p:cNvSpPr/>
          <p:nvPr/>
        </p:nvSpPr>
        <p:spPr>
          <a:xfrm>
            <a:off x="2148396" y="1473693"/>
            <a:ext cx="1890944" cy="10209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pic>
        <p:nvPicPr>
          <p:cNvPr id="3" name="Picture 2">
            <a:extLst>
              <a:ext uri="{FF2B5EF4-FFF2-40B4-BE49-F238E27FC236}">
                <a16:creationId xmlns:a16="http://schemas.microsoft.com/office/drawing/2014/main" id="{E7B59781-917A-4042-96DA-FD7D2F0D5ACF}"/>
              </a:ext>
            </a:extLst>
          </p:cNvPr>
          <p:cNvPicPr>
            <a:picLocks noChangeAspect="1"/>
          </p:cNvPicPr>
          <p:nvPr/>
        </p:nvPicPr>
        <p:blipFill>
          <a:blip r:embed="rId2"/>
          <a:stretch>
            <a:fillRect/>
          </a:stretch>
        </p:blipFill>
        <p:spPr>
          <a:xfrm>
            <a:off x="2148396" y="173383"/>
            <a:ext cx="9010720" cy="6589930"/>
          </a:xfrm>
          <a:prstGeom prst="rect">
            <a:avLst/>
          </a:prstGeom>
        </p:spPr>
      </p:pic>
      <p:sp>
        <p:nvSpPr>
          <p:cNvPr id="5" name="Rectangle 4">
            <a:extLst>
              <a:ext uri="{FF2B5EF4-FFF2-40B4-BE49-F238E27FC236}">
                <a16:creationId xmlns:a16="http://schemas.microsoft.com/office/drawing/2014/main" id="{0F0EB1E6-C633-4FCC-9850-9349BF5F5C31}"/>
              </a:ext>
            </a:extLst>
          </p:cNvPr>
          <p:cNvSpPr/>
          <p:nvPr/>
        </p:nvSpPr>
        <p:spPr>
          <a:xfrm>
            <a:off x="2148396" y="1473693"/>
            <a:ext cx="1890944" cy="10209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a:solidFill>
                  <a:schemeClr val="bg1"/>
                </a:solidFill>
              </a:ln>
              <a:noFill/>
            </a:endParaRPr>
          </a:p>
        </p:txBody>
      </p:sp>
      <p:pic>
        <p:nvPicPr>
          <p:cNvPr id="6" name="Picture 5">
            <a:extLst>
              <a:ext uri="{FF2B5EF4-FFF2-40B4-BE49-F238E27FC236}">
                <a16:creationId xmlns:a16="http://schemas.microsoft.com/office/drawing/2014/main" id="{3211F63F-70D6-438F-9D15-474FE91B02EB}"/>
              </a:ext>
            </a:extLst>
          </p:cNvPr>
          <p:cNvPicPr>
            <a:picLocks noChangeAspect="1"/>
          </p:cNvPicPr>
          <p:nvPr/>
        </p:nvPicPr>
        <p:blipFill>
          <a:blip r:embed="rId3"/>
          <a:stretch>
            <a:fillRect/>
          </a:stretch>
        </p:blipFill>
        <p:spPr>
          <a:xfrm>
            <a:off x="7066540" y="396564"/>
            <a:ext cx="1219370" cy="933580"/>
          </a:xfrm>
          <a:prstGeom prst="rect">
            <a:avLst/>
          </a:prstGeom>
        </p:spPr>
      </p:pic>
      <p:pic>
        <p:nvPicPr>
          <p:cNvPr id="8" name="Picture 7">
            <a:extLst>
              <a:ext uri="{FF2B5EF4-FFF2-40B4-BE49-F238E27FC236}">
                <a16:creationId xmlns:a16="http://schemas.microsoft.com/office/drawing/2014/main" id="{22923616-B827-48CE-B325-7848B86C4B6A}"/>
              </a:ext>
            </a:extLst>
          </p:cNvPr>
          <p:cNvPicPr>
            <a:picLocks noChangeAspect="1"/>
          </p:cNvPicPr>
          <p:nvPr/>
        </p:nvPicPr>
        <p:blipFill>
          <a:blip r:embed="rId4"/>
          <a:stretch>
            <a:fillRect/>
          </a:stretch>
        </p:blipFill>
        <p:spPr>
          <a:xfrm rot="15147706">
            <a:off x="2333528" y="224839"/>
            <a:ext cx="1520680" cy="1514634"/>
          </a:xfrm>
          <a:prstGeom prst="rect">
            <a:avLst/>
          </a:prstGeom>
        </p:spPr>
      </p:pic>
      <p:pic>
        <p:nvPicPr>
          <p:cNvPr id="10" name="Picture 9">
            <a:extLst>
              <a:ext uri="{FF2B5EF4-FFF2-40B4-BE49-F238E27FC236}">
                <a16:creationId xmlns:a16="http://schemas.microsoft.com/office/drawing/2014/main" id="{C9715950-BDC1-4F12-859D-995A60D9B80A}"/>
              </a:ext>
            </a:extLst>
          </p:cNvPr>
          <p:cNvPicPr>
            <a:picLocks noChangeAspect="1"/>
          </p:cNvPicPr>
          <p:nvPr/>
        </p:nvPicPr>
        <p:blipFill rotWithShape="1">
          <a:blip r:embed="rId5"/>
          <a:srcRect t="14916"/>
          <a:stretch/>
        </p:blipFill>
        <p:spPr>
          <a:xfrm>
            <a:off x="8146897" y="264848"/>
            <a:ext cx="816394" cy="1065296"/>
          </a:xfrm>
          <a:prstGeom prst="rect">
            <a:avLst/>
          </a:prstGeom>
        </p:spPr>
      </p:pic>
    </p:spTree>
    <p:extLst>
      <p:ext uri="{BB962C8B-B14F-4D97-AF65-F5344CB8AC3E}">
        <p14:creationId xmlns:p14="http://schemas.microsoft.com/office/powerpoint/2010/main" val="1620477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1374EB-A9BE-47C4-BEF9-CC463E43149E}"/>
              </a:ext>
            </a:extLst>
          </p:cNvPr>
          <p:cNvPicPr>
            <a:picLocks noChangeAspect="1"/>
          </p:cNvPicPr>
          <p:nvPr/>
        </p:nvPicPr>
        <p:blipFill>
          <a:blip r:embed="rId2"/>
          <a:stretch>
            <a:fillRect/>
          </a:stretch>
        </p:blipFill>
        <p:spPr>
          <a:xfrm>
            <a:off x="3693112" y="-51395"/>
            <a:ext cx="4975622" cy="7206797"/>
          </a:xfrm>
          <a:prstGeom prst="rect">
            <a:avLst/>
          </a:prstGeom>
        </p:spPr>
      </p:pic>
    </p:spTree>
    <p:extLst>
      <p:ext uri="{BB962C8B-B14F-4D97-AF65-F5344CB8AC3E}">
        <p14:creationId xmlns:p14="http://schemas.microsoft.com/office/powerpoint/2010/main" val="2711537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87EDF0AC-C401-4CAD-AE63-3CD9A1A662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485" y="643732"/>
            <a:ext cx="8707437" cy="60579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a:extLst>
              <a:ext uri="{FF2B5EF4-FFF2-40B4-BE49-F238E27FC236}">
                <a16:creationId xmlns:a16="http://schemas.microsoft.com/office/drawing/2014/main" id="{EB39664A-B081-4DC5-8662-E6446F3EFE80}"/>
              </a:ext>
            </a:extLst>
          </p:cNvPr>
          <p:cNvPicPr>
            <a:picLocks noChangeAspect="1"/>
          </p:cNvPicPr>
          <p:nvPr/>
        </p:nvPicPr>
        <p:blipFill>
          <a:blip r:embed="rId3"/>
          <a:stretch>
            <a:fillRect/>
          </a:stretch>
        </p:blipFill>
        <p:spPr>
          <a:xfrm rot="15453657">
            <a:off x="472425" y="4450142"/>
            <a:ext cx="1093932" cy="1089582"/>
          </a:xfrm>
          <a:prstGeom prst="rect">
            <a:avLst/>
          </a:prstGeom>
        </p:spPr>
      </p:pic>
      <p:sp>
        <p:nvSpPr>
          <p:cNvPr id="2" name="Text Box 3">
            <a:extLst>
              <a:ext uri="{FF2B5EF4-FFF2-40B4-BE49-F238E27FC236}">
                <a16:creationId xmlns:a16="http://schemas.microsoft.com/office/drawing/2014/main" id="{75B8350C-ACD5-4BE2-A55D-DEEE0179DCD8}"/>
              </a:ext>
            </a:extLst>
          </p:cNvPr>
          <p:cNvSpPr txBox="1">
            <a:spLocks noChangeArrowheads="1"/>
          </p:cNvSpPr>
          <p:nvPr/>
        </p:nvSpPr>
        <p:spPr bwMode="auto">
          <a:xfrm>
            <a:off x="1822852" y="49213"/>
            <a:ext cx="9043988" cy="5064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2600" b="1" i="0" u="none" strike="noStrike" cap="none" normalizeH="0" baseline="0">
                <a:ln>
                  <a:noFill/>
                </a:ln>
                <a:solidFill>
                  <a:srgbClr val="000000"/>
                </a:solidFill>
                <a:effectLst/>
                <a:latin typeface="Calibri" panose="020F0502020204030204" pitchFamily="34" charset="0"/>
              </a:rPr>
              <a:t>Arduino Uno R3 Compatible Development Board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9220" name="AutoShape 4">
            <a:extLst>
              <a:ext uri="{FF2B5EF4-FFF2-40B4-BE49-F238E27FC236}">
                <a16:creationId xmlns:a16="http://schemas.microsoft.com/office/drawing/2014/main" id="{7D5D888A-88CA-49CB-A164-88313CD6F8F4}"/>
              </a:ext>
            </a:extLst>
          </p:cNvPr>
          <p:cNvCxnSpPr>
            <a:cxnSpLocks noChangeShapeType="1"/>
          </p:cNvCxnSpPr>
          <p:nvPr/>
        </p:nvCxnSpPr>
        <p:spPr bwMode="auto">
          <a:xfrm>
            <a:off x="5536015" y="668338"/>
            <a:ext cx="3797300" cy="0"/>
          </a:xfrm>
          <a:prstGeom prst="straightConnector1">
            <a:avLst/>
          </a:prstGeom>
          <a:noFill/>
          <a:ln w="762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9221" name="AutoShape 5">
            <a:extLst>
              <a:ext uri="{FF2B5EF4-FFF2-40B4-BE49-F238E27FC236}">
                <a16:creationId xmlns:a16="http://schemas.microsoft.com/office/drawing/2014/main" id="{027FD947-58E8-4238-BA7B-0F9114CC07E9}"/>
              </a:ext>
            </a:extLst>
          </p:cNvPr>
          <p:cNvCxnSpPr>
            <a:cxnSpLocks noChangeShapeType="1"/>
          </p:cNvCxnSpPr>
          <p:nvPr/>
        </p:nvCxnSpPr>
        <p:spPr bwMode="auto">
          <a:xfrm>
            <a:off x="7796615" y="6573838"/>
            <a:ext cx="1651000" cy="0"/>
          </a:xfrm>
          <a:prstGeom prst="straightConnector1">
            <a:avLst/>
          </a:prstGeom>
          <a:noFill/>
          <a:ln w="76200" algn="ctr">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3" name="Text Box 6">
            <a:extLst>
              <a:ext uri="{FF2B5EF4-FFF2-40B4-BE49-F238E27FC236}">
                <a16:creationId xmlns:a16="http://schemas.microsoft.com/office/drawing/2014/main" id="{D3D1885F-66BD-4565-B987-15CCEB1D20AB}"/>
              </a:ext>
            </a:extLst>
          </p:cNvPr>
          <p:cNvSpPr txBox="1">
            <a:spLocks noChangeArrowheads="1"/>
          </p:cNvSpPr>
          <p:nvPr/>
        </p:nvSpPr>
        <p:spPr bwMode="auto">
          <a:xfrm>
            <a:off x="9447615" y="390524"/>
            <a:ext cx="1801288" cy="39069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200" b="1" i="0" u="none" strike="noStrike" cap="none" normalizeH="0" baseline="0" dirty="0">
                <a:ln>
                  <a:noFill/>
                </a:ln>
                <a:solidFill>
                  <a:srgbClr val="FF0000"/>
                </a:solidFill>
                <a:effectLst/>
                <a:latin typeface="Calibri" panose="020F0502020204030204" pitchFamily="34" charset="0"/>
              </a:rPr>
              <a:t>14 Digital </a:t>
            </a:r>
            <a:r>
              <a:rPr kumimoji="0" lang="en-AU" altLang="en-US" sz="2200" b="1" i="0" u="none" strike="noStrike" cap="none" normalizeH="0" baseline="0" dirty="0" err="1">
                <a:ln>
                  <a:noFill/>
                </a:ln>
                <a:solidFill>
                  <a:srgbClr val="FF0000"/>
                </a:solidFill>
                <a:effectLst/>
                <a:latin typeface="Calibri" panose="020F0502020204030204" pitchFamily="34" charset="0"/>
              </a:rPr>
              <a:t>i</a:t>
            </a:r>
            <a:r>
              <a:rPr kumimoji="0" lang="en-AU" altLang="en-US" sz="2200" b="1" i="0" u="none" strike="noStrike" cap="none" normalizeH="0" baseline="0" dirty="0">
                <a:ln>
                  <a:noFill/>
                </a:ln>
                <a:solidFill>
                  <a:srgbClr val="FF0000"/>
                </a:solidFill>
                <a:effectLst/>
                <a:latin typeface="Calibri" panose="020F0502020204030204" pitchFamily="34" charset="0"/>
              </a:rPr>
              <a:t>/o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 Box 7">
            <a:extLst>
              <a:ext uri="{FF2B5EF4-FFF2-40B4-BE49-F238E27FC236}">
                <a16:creationId xmlns:a16="http://schemas.microsoft.com/office/drawing/2014/main" id="{C91EC17E-BC43-4EC4-95A6-A17DFB2890E3}"/>
              </a:ext>
            </a:extLst>
          </p:cNvPr>
          <p:cNvSpPr txBox="1">
            <a:spLocks noChangeArrowheads="1"/>
          </p:cNvSpPr>
          <p:nvPr/>
        </p:nvSpPr>
        <p:spPr bwMode="auto">
          <a:xfrm>
            <a:off x="9622240" y="6283325"/>
            <a:ext cx="1358900" cy="381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200" b="1" i="0" u="none" strike="noStrike" cap="none" normalizeH="0" baseline="0">
                <a:ln>
                  <a:noFill/>
                </a:ln>
                <a:solidFill>
                  <a:srgbClr val="FF0000"/>
                </a:solidFill>
                <a:effectLst/>
                <a:latin typeface="Calibri" panose="020F0502020204030204" pitchFamily="34" charset="0"/>
              </a:rPr>
              <a:t>6 Analog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9224" name="Picture 8">
            <a:extLst>
              <a:ext uri="{FF2B5EF4-FFF2-40B4-BE49-F238E27FC236}">
                <a16:creationId xmlns:a16="http://schemas.microsoft.com/office/drawing/2014/main" id="{250E50FA-FB70-4991-AA68-039FCAA8A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667" y="5464715"/>
            <a:ext cx="1441450" cy="4286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225" name="Picture 9">
            <a:extLst>
              <a:ext uri="{FF2B5EF4-FFF2-40B4-BE49-F238E27FC236}">
                <a16:creationId xmlns:a16="http://schemas.microsoft.com/office/drawing/2014/main" id="{32C1FB38-1A83-43E8-95AE-D1922DC1DA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504" y="1793290"/>
            <a:ext cx="1360938" cy="127285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7">
            <a:extLst>
              <a:ext uri="{FF2B5EF4-FFF2-40B4-BE49-F238E27FC236}">
                <a16:creationId xmlns:a16="http://schemas.microsoft.com/office/drawing/2014/main" id="{5040E84D-16CE-4AED-A17C-298E64C32A61}"/>
              </a:ext>
            </a:extLst>
          </p:cNvPr>
          <p:cNvPicPr>
            <a:picLocks noChangeAspect="1"/>
          </p:cNvPicPr>
          <p:nvPr/>
        </p:nvPicPr>
        <p:blipFill rotWithShape="1">
          <a:blip r:embed="rId6"/>
          <a:srcRect t="18596"/>
          <a:stretch/>
        </p:blipFill>
        <p:spPr>
          <a:xfrm>
            <a:off x="742574" y="643732"/>
            <a:ext cx="943097" cy="1177401"/>
          </a:xfrm>
          <a:prstGeom prst="rect">
            <a:avLst/>
          </a:prstGeom>
        </p:spPr>
      </p:pic>
    </p:spTree>
    <p:extLst>
      <p:ext uri="{BB962C8B-B14F-4D97-AF65-F5344CB8AC3E}">
        <p14:creationId xmlns:p14="http://schemas.microsoft.com/office/powerpoint/2010/main" val="4126037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0CE72202-92F5-42D9-AB74-47AD72A540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876" y="1896956"/>
            <a:ext cx="4813301" cy="3525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43" name="Picture 3">
            <a:extLst>
              <a:ext uri="{FF2B5EF4-FFF2-40B4-BE49-F238E27FC236}">
                <a16:creationId xmlns:a16="http://schemas.microsoft.com/office/drawing/2014/main" id="{C7D75B1D-64CB-4986-A9AC-FF4F6782B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6527" y="2139844"/>
            <a:ext cx="4394200" cy="30575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 Box 4">
            <a:extLst>
              <a:ext uri="{FF2B5EF4-FFF2-40B4-BE49-F238E27FC236}">
                <a16:creationId xmlns:a16="http://schemas.microsoft.com/office/drawing/2014/main" id="{51382BCD-08F6-4F09-9CB2-8B2FEAD41056}"/>
              </a:ext>
            </a:extLst>
          </p:cNvPr>
          <p:cNvSpPr txBox="1">
            <a:spLocks noChangeArrowheads="1"/>
          </p:cNvSpPr>
          <p:nvPr/>
        </p:nvSpPr>
        <p:spPr bwMode="auto">
          <a:xfrm>
            <a:off x="1741827" y="763481"/>
            <a:ext cx="9043987" cy="5064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2800" b="1" i="0" u="none" strike="noStrike" cap="none" normalizeH="0" baseline="0">
                <a:ln>
                  <a:noFill/>
                </a:ln>
                <a:solidFill>
                  <a:srgbClr val="000000"/>
                </a:solidFill>
                <a:effectLst/>
                <a:latin typeface="Calibri" panose="020F0502020204030204" pitchFamily="34" charset="0"/>
              </a:rPr>
              <a:t>Arduino Uno R3 Compatible Development Boards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 Box 5">
            <a:extLst>
              <a:ext uri="{FF2B5EF4-FFF2-40B4-BE49-F238E27FC236}">
                <a16:creationId xmlns:a16="http://schemas.microsoft.com/office/drawing/2014/main" id="{B47F2E07-C7A7-4DFE-BE11-2ACB8D193024}"/>
              </a:ext>
            </a:extLst>
          </p:cNvPr>
          <p:cNvSpPr txBox="1">
            <a:spLocks noChangeArrowheads="1"/>
          </p:cNvSpPr>
          <p:nvPr/>
        </p:nvSpPr>
        <p:spPr bwMode="auto">
          <a:xfrm>
            <a:off x="7250452" y="5583131"/>
            <a:ext cx="3259137" cy="914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000" b="1" i="0" u="none" strike="noStrike" cap="none" normalizeH="0" baseline="0">
                <a:ln>
                  <a:noFill/>
                </a:ln>
                <a:solidFill>
                  <a:srgbClr val="000000"/>
                </a:solidFill>
                <a:effectLst/>
                <a:latin typeface="Calibri" panose="020F0502020204030204" pitchFamily="34" charset="0"/>
              </a:rPr>
              <a:t>Updated ATMEGA328P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Text Box 6">
            <a:extLst>
              <a:ext uri="{FF2B5EF4-FFF2-40B4-BE49-F238E27FC236}">
                <a16:creationId xmlns:a16="http://schemas.microsoft.com/office/drawing/2014/main" id="{E6D6A650-24C2-407E-8F69-6E679E935070}"/>
              </a:ext>
            </a:extLst>
          </p:cNvPr>
          <p:cNvSpPr txBox="1">
            <a:spLocks noChangeArrowheads="1"/>
          </p:cNvSpPr>
          <p:nvPr/>
        </p:nvSpPr>
        <p:spPr bwMode="auto">
          <a:xfrm>
            <a:off x="2630827" y="5583131"/>
            <a:ext cx="2486025" cy="914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000" b="1" i="0" u="none" strike="noStrike" cap="none" normalizeH="0" baseline="0">
                <a:ln>
                  <a:noFill/>
                </a:ln>
                <a:solidFill>
                  <a:srgbClr val="000000"/>
                </a:solidFill>
                <a:effectLst/>
                <a:latin typeface="Calibri" panose="020F0502020204030204" pitchFamily="34" charset="0"/>
              </a:rPr>
              <a:t>Old ATMEGA16U2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10247" name="AutoShape 7">
            <a:extLst>
              <a:ext uri="{FF2B5EF4-FFF2-40B4-BE49-F238E27FC236}">
                <a16:creationId xmlns:a16="http://schemas.microsoft.com/office/drawing/2014/main" id="{B0496A97-EACA-44B8-9FCB-2294A005CBDF}"/>
              </a:ext>
            </a:extLst>
          </p:cNvPr>
          <p:cNvCxnSpPr>
            <a:cxnSpLocks noChangeShapeType="1"/>
          </p:cNvCxnSpPr>
          <p:nvPr/>
        </p:nvCxnSpPr>
        <p:spPr bwMode="auto">
          <a:xfrm flipV="1">
            <a:off x="3581739" y="4230581"/>
            <a:ext cx="515938" cy="1323975"/>
          </a:xfrm>
          <a:prstGeom prst="straightConnector1">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248" name="AutoShape 8">
            <a:extLst>
              <a:ext uri="{FF2B5EF4-FFF2-40B4-BE49-F238E27FC236}">
                <a16:creationId xmlns:a16="http://schemas.microsoft.com/office/drawing/2014/main" id="{CA1A8825-BE21-4B2E-9B1F-3C9E88EC0F17}"/>
              </a:ext>
            </a:extLst>
          </p:cNvPr>
          <p:cNvCxnSpPr>
            <a:cxnSpLocks noChangeShapeType="1"/>
          </p:cNvCxnSpPr>
          <p:nvPr/>
        </p:nvCxnSpPr>
        <p:spPr bwMode="auto">
          <a:xfrm flipV="1">
            <a:off x="8407739" y="3797194"/>
            <a:ext cx="688975" cy="1743075"/>
          </a:xfrm>
          <a:prstGeom prst="straightConnector1">
            <a:avLst/>
          </a:prstGeom>
          <a:noFill/>
          <a:ln w="571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Tree>
    <p:extLst>
      <p:ext uri="{BB962C8B-B14F-4D97-AF65-F5344CB8AC3E}">
        <p14:creationId xmlns:p14="http://schemas.microsoft.com/office/powerpoint/2010/main" val="3509454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477F8409-A714-4B70-A1B0-AF07E8E92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2530" y="3590187"/>
            <a:ext cx="2311400" cy="2032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267" name="Picture 3">
            <a:extLst>
              <a:ext uri="{FF2B5EF4-FFF2-40B4-BE49-F238E27FC236}">
                <a16:creationId xmlns:a16="http://schemas.microsoft.com/office/drawing/2014/main" id="{C91C2E6F-C818-4DB1-8B48-3C0862BE6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705" y="3590187"/>
            <a:ext cx="2328862" cy="20351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268" name="Picture 4">
            <a:extLst>
              <a:ext uri="{FF2B5EF4-FFF2-40B4-BE49-F238E27FC236}">
                <a16:creationId xmlns:a16="http://schemas.microsoft.com/office/drawing/2014/main" id="{61DD4C6B-6FA4-4A39-9BFB-6D0535ADA5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2692" y="3590187"/>
            <a:ext cx="2384425" cy="20288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269" name="Picture 5">
            <a:extLst>
              <a:ext uri="{FF2B5EF4-FFF2-40B4-BE49-F238E27FC236}">
                <a16:creationId xmlns:a16="http://schemas.microsoft.com/office/drawing/2014/main" id="{D967F14B-FF45-43D5-821E-625CC42AA3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7117" y="532662"/>
            <a:ext cx="4189413" cy="29130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 Box 6">
            <a:extLst>
              <a:ext uri="{FF2B5EF4-FFF2-40B4-BE49-F238E27FC236}">
                <a16:creationId xmlns:a16="http://schemas.microsoft.com/office/drawing/2014/main" id="{AD7B87FA-0DDC-4F17-9BC2-A6E45E97AFF1}"/>
              </a:ext>
            </a:extLst>
          </p:cNvPr>
          <p:cNvSpPr txBox="1">
            <a:spLocks noChangeArrowheads="1"/>
          </p:cNvSpPr>
          <p:nvPr/>
        </p:nvSpPr>
        <p:spPr bwMode="auto">
          <a:xfrm>
            <a:off x="1462705" y="753325"/>
            <a:ext cx="4303712" cy="25161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2600" b="1" i="0" u="sng" strike="noStrike" cap="none" normalizeH="0" baseline="0">
                <a:ln>
                  <a:noFill/>
                </a:ln>
                <a:solidFill>
                  <a:srgbClr val="000000"/>
                </a:solidFill>
                <a:effectLst/>
                <a:latin typeface="Calibri" panose="020F0502020204030204" pitchFamily="34" charset="0"/>
              </a:rPr>
              <a:t>Arduino Uno R3 Compatible Development Board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2200" b="1" i="0" u="none" strike="noStrike" cap="none" normalizeH="0" baseline="0">
                <a:ln>
                  <a:noFill/>
                </a:ln>
                <a:solidFill>
                  <a:srgbClr val="000000"/>
                </a:solidFill>
                <a:effectLst/>
                <a:latin typeface="Calibri" panose="020F0502020204030204" pitchFamily="34" charset="0"/>
              </a:rPr>
              <a:t>- 6 Analog Pins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2200" b="1" i="0" u="none" strike="noStrike" cap="none" normalizeH="0" baseline="0">
                <a:ln>
                  <a:noFill/>
                </a:ln>
                <a:solidFill>
                  <a:srgbClr val="000000"/>
                </a:solidFill>
                <a:effectLst/>
                <a:latin typeface="Calibri" panose="020F0502020204030204" pitchFamily="34" charset="0"/>
              </a:rPr>
              <a:t>- 14 Digital pins (6 ~ pwm)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 Box 7">
            <a:extLst>
              <a:ext uri="{FF2B5EF4-FFF2-40B4-BE49-F238E27FC236}">
                <a16:creationId xmlns:a16="http://schemas.microsoft.com/office/drawing/2014/main" id="{B67581ED-4A5E-45D6-8566-FA52DA31D82C}"/>
              </a:ext>
            </a:extLst>
          </p:cNvPr>
          <p:cNvSpPr txBox="1">
            <a:spLocks noChangeArrowheads="1"/>
          </p:cNvSpPr>
          <p:nvPr/>
        </p:nvSpPr>
        <p:spPr bwMode="auto">
          <a:xfrm>
            <a:off x="1383329" y="5787287"/>
            <a:ext cx="2643188" cy="9794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600" b="1" i="0" u="none" strike="noStrike" cap="none" normalizeH="0" baseline="0">
                <a:ln>
                  <a:noFill/>
                </a:ln>
                <a:solidFill>
                  <a:srgbClr val="000000"/>
                </a:solidFill>
                <a:effectLst/>
                <a:latin typeface="Calibri" panose="020F0502020204030204" pitchFamily="34" charset="0"/>
              </a:rPr>
              <a:t>ATMEL    ATMEGA 328p</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600" b="1" i="0" u="none" strike="noStrike" cap="none" normalizeH="0" baseline="0">
                <a:ln>
                  <a:noFill/>
                </a:ln>
                <a:solidFill>
                  <a:srgbClr val="000000"/>
                </a:solidFill>
                <a:effectLst/>
                <a:latin typeface="Calibri" panose="020F0502020204030204" pitchFamily="34" charset="0"/>
              </a:rPr>
              <a:t>Microcontroller Chip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Text Box 8">
            <a:extLst>
              <a:ext uri="{FF2B5EF4-FFF2-40B4-BE49-F238E27FC236}">
                <a16:creationId xmlns:a16="http://schemas.microsoft.com/office/drawing/2014/main" id="{BFF89E8A-3EC9-4CA5-A85E-E5FB7B385602}"/>
              </a:ext>
            </a:extLst>
          </p:cNvPr>
          <p:cNvSpPr txBox="1">
            <a:spLocks noChangeArrowheads="1"/>
          </p:cNvSpPr>
          <p:nvPr/>
        </p:nvSpPr>
        <p:spPr bwMode="auto">
          <a:xfrm>
            <a:off x="3820142" y="5744425"/>
            <a:ext cx="2644775" cy="9779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600" b="1" i="0" u="none" strike="noStrike" cap="none" normalizeH="0" baseline="0">
                <a:ln>
                  <a:noFill/>
                </a:ln>
                <a:solidFill>
                  <a:srgbClr val="000000"/>
                </a:solidFill>
                <a:effectLst/>
                <a:latin typeface="Calibri" panose="020F0502020204030204" pitchFamily="34" charset="0"/>
              </a:rPr>
              <a:t>CH340G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600" b="1" i="0" u="none" strike="noStrike" cap="none" normalizeH="0" baseline="0">
                <a:ln>
                  <a:noFill/>
                </a:ln>
                <a:solidFill>
                  <a:srgbClr val="000000"/>
                </a:solidFill>
                <a:effectLst/>
                <a:latin typeface="Calibri" panose="020F0502020204030204" pitchFamily="34" charset="0"/>
              </a:rPr>
              <a:t>USB Driver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 Box 9">
            <a:extLst>
              <a:ext uri="{FF2B5EF4-FFF2-40B4-BE49-F238E27FC236}">
                <a16:creationId xmlns:a16="http://schemas.microsoft.com/office/drawing/2014/main" id="{270E21FC-C3A2-4018-8DFC-4E748DEC36E9}"/>
              </a:ext>
            </a:extLst>
          </p:cNvPr>
          <p:cNvSpPr txBox="1">
            <a:spLocks noChangeArrowheads="1"/>
          </p:cNvSpPr>
          <p:nvPr/>
        </p:nvSpPr>
        <p:spPr bwMode="auto">
          <a:xfrm>
            <a:off x="6323630" y="5703150"/>
            <a:ext cx="2643187" cy="9794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600" b="1" i="0" u="none" strike="noStrike" cap="none" normalizeH="0" baseline="0">
                <a:ln>
                  <a:noFill/>
                </a:ln>
                <a:solidFill>
                  <a:srgbClr val="000000"/>
                </a:solidFill>
                <a:effectLst/>
                <a:latin typeface="Calibri" panose="020F0502020204030204" pitchFamily="34" charset="0"/>
              </a:rPr>
              <a:t>USB Type B</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600" b="1" i="0" u="none" strike="noStrike" cap="none" normalizeH="0" baseline="0">
                <a:ln>
                  <a:noFill/>
                </a:ln>
                <a:solidFill>
                  <a:srgbClr val="000000"/>
                </a:solidFill>
                <a:effectLst/>
                <a:latin typeface="Calibri" panose="020F0502020204030204" pitchFamily="34" charset="0"/>
              </a:rPr>
              <a:t>USB Bus Adaptor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1274" name="Picture 10">
            <a:extLst>
              <a:ext uri="{FF2B5EF4-FFF2-40B4-BE49-F238E27FC236}">
                <a16:creationId xmlns:a16="http://schemas.microsoft.com/office/drawing/2014/main" id="{D6F74C2A-1A78-4E53-855C-165B14886C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2517" y="3567962"/>
            <a:ext cx="2022475" cy="2057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 Box 11">
            <a:extLst>
              <a:ext uri="{FF2B5EF4-FFF2-40B4-BE49-F238E27FC236}">
                <a16:creationId xmlns:a16="http://schemas.microsoft.com/office/drawing/2014/main" id="{BB3D3BC7-7A3E-4876-8E9D-D093C749EFDB}"/>
              </a:ext>
            </a:extLst>
          </p:cNvPr>
          <p:cNvSpPr txBox="1">
            <a:spLocks noChangeArrowheads="1"/>
          </p:cNvSpPr>
          <p:nvPr/>
        </p:nvSpPr>
        <p:spPr bwMode="auto">
          <a:xfrm>
            <a:off x="8535017" y="5744425"/>
            <a:ext cx="2643188" cy="11509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600" b="1" i="0" u="none" strike="noStrike" cap="none" normalizeH="0" baseline="0">
                <a:ln>
                  <a:noFill/>
                </a:ln>
                <a:solidFill>
                  <a:srgbClr val="000000"/>
                </a:solidFill>
                <a:effectLst/>
                <a:latin typeface="Calibri" panose="020F0502020204030204" pitchFamily="34" charset="0"/>
              </a:rPr>
              <a:t>5.5 mm Diameter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600" b="1" i="0" u="none" strike="noStrike" cap="none" normalizeH="0" baseline="0">
                <a:ln>
                  <a:noFill/>
                </a:ln>
                <a:solidFill>
                  <a:srgbClr val="000000"/>
                </a:solidFill>
                <a:effectLst/>
                <a:latin typeface="Calibri" panose="020F0502020204030204" pitchFamily="34" charset="0"/>
              </a:rPr>
              <a:t>DC  7 to 12 V</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600" b="1" i="0" u="none" strike="noStrike" cap="none" normalizeH="0" baseline="0">
                <a:ln>
                  <a:noFill/>
                </a:ln>
                <a:solidFill>
                  <a:srgbClr val="000000"/>
                </a:solidFill>
                <a:effectLst/>
                <a:latin typeface="Calibri" panose="020F0502020204030204" pitchFamily="34" charset="0"/>
              </a:rPr>
              <a:t>External Power Jack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527278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1558</TotalTime>
  <Words>2894</Words>
  <Application>Microsoft Office PowerPoint</Application>
  <PresentationFormat>Widescreen</PresentationFormat>
  <Paragraphs>337</Paragraphs>
  <Slides>40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Arial</vt:lpstr>
      <vt:lpstr>Arial Black</vt:lpstr>
      <vt:lpstr>Calibri</vt:lpstr>
      <vt:lpstr>Calibri Light</vt:lpstr>
      <vt:lpstr>Gotham SSm A</vt:lpstr>
      <vt:lpstr>Open Sans</vt:lpstr>
      <vt:lpstr>Symbol</vt:lpstr>
      <vt:lpstr>Office Theme</vt:lpstr>
      <vt:lpstr>Getting started with Arduino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with Arduino</dc:title>
  <dc:creator>Pat McMahon</dc:creator>
  <cp:lastModifiedBy>Pat McMahon</cp:lastModifiedBy>
  <cp:revision>50</cp:revision>
  <dcterms:created xsi:type="dcterms:W3CDTF">2021-07-18T06:08:11Z</dcterms:created>
  <dcterms:modified xsi:type="dcterms:W3CDTF">2023-05-20T08:48:47Z</dcterms:modified>
</cp:coreProperties>
</file>